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6" r:id="rId3"/>
    <p:sldId id="257" r:id="rId4"/>
    <p:sldId id="258" r:id="rId5"/>
    <p:sldId id="271" r:id="rId6"/>
    <p:sldId id="273" r:id="rId7"/>
    <p:sldId id="261" r:id="rId8"/>
    <p:sldId id="274" r:id="rId9"/>
    <p:sldId id="259" r:id="rId10"/>
    <p:sldId id="260" r:id="rId11"/>
    <p:sldId id="272" r:id="rId12"/>
    <p:sldId id="275" r:id="rId13"/>
    <p:sldId id="267" r:id="rId14"/>
    <p:sldId id="268" r:id="rId15"/>
    <p:sldId id="276" r:id="rId16"/>
    <p:sldId id="277" r:id="rId17"/>
    <p:sldId id="278" r:id="rId18"/>
    <p:sldId id="269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45" y="5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8/24/2018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8/24/2018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8/24/2018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hmsib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1754127"/>
          </a:xfrm>
        </p:spPr>
        <p:txBody>
          <a:bodyPr/>
          <a:lstStyle/>
          <a:p>
            <a:r>
              <a:rPr lang="en-US" sz="9600" dirty="0" smtClean="0"/>
              <a:t>DP CAS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800" dirty="0" smtClean="0"/>
              <a:t>Creativity, Activity, Service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968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28932"/>
          </a:xfrm>
        </p:spPr>
        <p:txBody>
          <a:bodyPr>
            <a:noAutofit/>
          </a:bodyPr>
          <a:lstStyle/>
          <a:p>
            <a:r>
              <a:rPr lang="en-US" sz="5400" dirty="0"/>
              <a:t>CAS Learning 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547004"/>
            <a:ext cx="9601200" cy="4320396"/>
          </a:xfrm>
        </p:spPr>
        <p:txBody>
          <a:bodyPr>
            <a:normAutofit/>
          </a:bodyPr>
          <a:lstStyle/>
          <a:p>
            <a:r>
              <a:rPr lang="en-US" sz="2400" dirty="0"/>
              <a:t>1:  Identify own strengths and develop areas for growth </a:t>
            </a:r>
          </a:p>
          <a:p>
            <a:r>
              <a:rPr lang="en-US" sz="2400" dirty="0"/>
              <a:t>2. Demonstrate that challenges have been undertaken, developing new skills in the process </a:t>
            </a:r>
          </a:p>
          <a:p>
            <a:r>
              <a:rPr lang="en-US" sz="2400" dirty="0"/>
              <a:t>3:  Demonstrate how to initiate and plan a CAS experience</a:t>
            </a:r>
          </a:p>
          <a:p>
            <a:r>
              <a:rPr lang="en-US" sz="2400" dirty="0" smtClean="0"/>
              <a:t>4</a:t>
            </a:r>
            <a:r>
              <a:rPr lang="en-US" sz="2400" dirty="0"/>
              <a:t>:  Show commitment to and perseverance in CAS experiences</a:t>
            </a:r>
          </a:p>
          <a:p>
            <a:r>
              <a:rPr lang="en-US" sz="2400" dirty="0"/>
              <a:t>5:  Demonstrate the skills and recognize the benefits of working collaboratively</a:t>
            </a:r>
          </a:p>
          <a:p>
            <a:r>
              <a:rPr lang="en-US" sz="2400" dirty="0"/>
              <a:t>6:  Demonstrate engagement with issues of global significance</a:t>
            </a:r>
          </a:p>
          <a:p>
            <a:r>
              <a:rPr lang="en-US" sz="2400" dirty="0"/>
              <a:t>7:  Recognize and consider the ethics of choices and actions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4584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32449"/>
          </a:xfrm>
        </p:spPr>
        <p:txBody>
          <a:bodyPr>
            <a:normAutofit/>
          </a:bodyPr>
          <a:lstStyle/>
          <a:p>
            <a:r>
              <a:rPr lang="en-US" sz="5400" dirty="0" smtClean="0"/>
              <a:t>CAS Project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77992"/>
            <a:ext cx="9601200" cy="4389407"/>
          </a:xfrm>
        </p:spPr>
        <p:txBody>
          <a:bodyPr>
            <a:noAutofit/>
          </a:bodyPr>
          <a:lstStyle/>
          <a:p>
            <a:r>
              <a:rPr lang="en-US" sz="4000" dirty="0" smtClean="0"/>
              <a:t>Students must complete a CAS project</a:t>
            </a:r>
          </a:p>
          <a:p>
            <a:r>
              <a:rPr lang="en-US" sz="4000" dirty="0" smtClean="0"/>
              <a:t>The project must last at least one month</a:t>
            </a:r>
          </a:p>
          <a:p>
            <a:r>
              <a:rPr lang="en-US" sz="4000" dirty="0" smtClean="0"/>
              <a:t>The project must be student initiated student led  </a:t>
            </a:r>
          </a:p>
          <a:p>
            <a:r>
              <a:rPr lang="en-US" sz="4000" dirty="0" smtClean="0"/>
              <a:t>Students can work alone or in groups</a:t>
            </a:r>
          </a:p>
          <a:p>
            <a:r>
              <a:rPr lang="en-US" sz="4000" dirty="0" smtClean="0"/>
              <a:t>The project </a:t>
            </a:r>
            <a:r>
              <a:rPr lang="en-US" sz="4000" dirty="0"/>
              <a:t>can address any single strand of CAS, or combine two or all </a:t>
            </a:r>
            <a:r>
              <a:rPr lang="en-US" sz="4000" dirty="0" smtClean="0"/>
              <a:t>three</a:t>
            </a:r>
          </a:p>
        </p:txBody>
      </p:sp>
    </p:spTree>
    <p:extLst>
      <p:ext uri="{BB962C8B-B14F-4D97-AF65-F5344CB8AC3E}">
        <p14:creationId xmlns:p14="http://schemas.microsoft.com/office/powerpoint/2010/main" val="3648099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32449"/>
          </a:xfrm>
        </p:spPr>
        <p:txBody>
          <a:bodyPr>
            <a:normAutofit/>
          </a:bodyPr>
          <a:lstStyle/>
          <a:p>
            <a:r>
              <a:rPr lang="en-US" sz="5400" dirty="0" smtClean="0"/>
              <a:t>CAS Project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77992"/>
            <a:ext cx="9601200" cy="4389407"/>
          </a:xfrm>
        </p:spPr>
        <p:txBody>
          <a:bodyPr>
            <a:normAutofit/>
          </a:bodyPr>
          <a:lstStyle/>
          <a:p>
            <a:r>
              <a:rPr lang="en-US" sz="3500" dirty="0" smtClean="0"/>
              <a:t>Students use </a:t>
            </a:r>
            <a:r>
              <a:rPr lang="en-US" sz="3500" dirty="0"/>
              <a:t>the CAS stages (investigation, preparation, action, reflection and demonstration) as a framework </a:t>
            </a:r>
            <a:endParaRPr lang="en-US" sz="3500" dirty="0" smtClean="0"/>
          </a:p>
          <a:p>
            <a:r>
              <a:rPr lang="en-US" sz="3500" dirty="0" smtClean="0"/>
              <a:t>Students will complete the CAS project </a:t>
            </a:r>
            <a:r>
              <a:rPr lang="en-US" sz="3500" dirty="0" smtClean="0"/>
              <a:t>google </a:t>
            </a:r>
            <a:r>
              <a:rPr lang="en-US" sz="3500" dirty="0" smtClean="0"/>
              <a:t>form </a:t>
            </a:r>
            <a:r>
              <a:rPr lang="en-US" sz="3500" dirty="0" smtClean="0"/>
              <a:t>and keep it in their CAS portfolio</a:t>
            </a:r>
          </a:p>
          <a:p>
            <a:r>
              <a:rPr lang="en-US" sz="3500" dirty="0" smtClean="0"/>
              <a:t>Students must complete their own CAS project form, even if the project is done in a group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338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55453"/>
          </a:xfrm>
        </p:spPr>
        <p:txBody>
          <a:bodyPr>
            <a:normAutofit/>
          </a:bodyPr>
          <a:lstStyle/>
          <a:p>
            <a:r>
              <a:rPr lang="en-US" sz="5400" dirty="0"/>
              <a:t>CAS </a:t>
            </a:r>
            <a:r>
              <a:rPr lang="en-US" sz="5400" dirty="0" smtClean="0"/>
              <a:t>Project Stages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49238"/>
            <a:ext cx="9601200" cy="441816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600" dirty="0" smtClean="0"/>
              <a:t>Students must describe their engagement with the CAS stages as they complete the project </a:t>
            </a:r>
          </a:p>
          <a:p>
            <a:pPr lvl="0"/>
            <a:r>
              <a:rPr lang="en-US" sz="2600" dirty="0" smtClean="0"/>
              <a:t>Investigation</a:t>
            </a:r>
          </a:p>
          <a:p>
            <a:pPr lvl="1"/>
            <a:r>
              <a:rPr lang="en-US" sz="2600" dirty="0" smtClean="0"/>
              <a:t>Identify interests</a:t>
            </a:r>
            <a:r>
              <a:rPr lang="en-US" sz="2600" dirty="0"/>
              <a:t>, skills and </a:t>
            </a:r>
            <a:r>
              <a:rPr lang="en-US" sz="2600" dirty="0" smtClean="0"/>
              <a:t>talents, as well as areas for person growth.  </a:t>
            </a:r>
          </a:p>
          <a:p>
            <a:pPr lvl="1"/>
            <a:r>
              <a:rPr lang="en-US" sz="2600" dirty="0" smtClean="0"/>
              <a:t>Determine </a:t>
            </a:r>
            <a:r>
              <a:rPr lang="en-US" sz="2600" dirty="0"/>
              <a:t>the purpose for their CAS experience.  </a:t>
            </a:r>
            <a:endParaRPr lang="en-US" sz="2600" dirty="0" smtClean="0"/>
          </a:p>
          <a:p>
            <a:pPr lvl="1"/>
            <a:r>
              <a:rPr lang="en-US" sz="2600" dirty="0"/>
              <a:t>I</a:t>
            </a:r>
            <a:r>
              <a:rPr lang="en-US" sz="2600" dirty="0" smtClean="0"/>
              <a:t>dentify </a:t>
            </a:r>
            <a:r>
              <a:rPr lang="en-US" sz="2600" dirty="0"/>
              <a:t>a need they want to address.</a:t>
            </a:r>
          </a:p>
          <a:p>
            <a:pPr lvl="0"/>
            <a:r>
              <a:rPr lang="en-US" sz="2600" dirty="0" smtClean="0"/>
              <a:t>Preparation</a:t>
            </a:r>
          </a:p>
          <a:p>
            <a:pPr lvl="1"/>
            <a:r>
              <a:rPr lang="en-US" sz="2600" dirty="0" smtClean="0"/>
              <a:t>Clarify </a:t>
            </a:r>
            <a:r>
              <a:rPr lang="en-US" sz="2600" dirty="0"/>
              <a:t>roles and </a:t>
            </a:r>
            <a:r>
              <a:rPr lang="en-US" sz="2600" dirty="0" smtClean="0"/>
              <a:t>responsibilities</a:t>
            </a:r>
          </a:p>
          <a:p>
            <a:pPr lvl="1"/>
            <a:r>
              <a:rPr lang="en-US" sz="2600" dirty="0"/>
              <a:t>D</a:t>
            </a:r>
            <a:r>
              <a:rPr lang="en-US" sz="2600" dirty="0" smtClean="0"/>
              <a:t>evelop </a:t>
            </a:r>
            <a:r>
              <a:rPr lang="en-US" sz="2600" dirty="0"/>
              <a:t>a plan of </a:t>
            </a:r>
            <a:r>
              <a:rPr lang="en-US" sz="2600" dirty="0" smtClean="0"/>
              <a:t>action</a:t>
            </a:r>
          </a:p>
          <a:p>
            <a:pPr lvl="1"/>
            <a:r>
              <a:rPr lang="en-US" sz="2600" dirty="0" smtClean="0"/>
              <a:t>Identify resources </a:t>
            </a:r>
            <a:r>
              <a:rPr lang="en-US" sz="2600" dirty="0"/>
              <a:t>and </a:t>
            </a:r>
            <a:r>
              <a:rPr lang="en-US" sz="2600" dirty="0" smtClean="0"/>
              <a:t>timelines</a:t>
            </a:r>
          </a:p>
          <a:p>
            <a:pPr lvl="1"/>
            <a:r>
              <a:rPr lang="en-US" sz="2600" dirty="0"/>
              <a:t>A</a:t>
            </a:r>
            <a:r>
              <a:rPr lang="en-US" sz="2600" dirty="0" smtClean="0"/>
              <a:t>cquire </a:t>
            </a:r>
            <a:r>
              <a:rPr lang="en-US" sz="2600" dirty="0"/>
              <a:t>any </a:t>
            </a:r>
            <a:r>
              <a:rPr lang="en-US" sz="2600" dirty="0" smtClean="0"/>
              <a:t>skills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65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55453"/>
          </a:xfrm>
        </p:spPr>
        <p:txBody>
          <a:bodyPr>
            <a:normAutofit/>
          </a:bodyPr>
          <a:lstStyle/>
          <a:p>
            <a:r>
              <a:rPr lang="en-US" sz="5400" dirty="0"/>
              <a:t>CAS Project Stages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49238"/>
            <a:ext cx="9601200" cy="4418162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Action- </a:t>
            </a:r>
          </a:p>
          <a:p>
            <a:pPr lvl="1"/>
            <a:r>
              <a:rPr lang="en-US" sz="2400" dirty="0" smtClean="0"/>
              <a:t>Students </a:t>
            </a:r>
            <a:r>
              <a:rPr lang="en-US" sz="2400" dirty="0"/>
              <a:t>implement their </a:t>
            </a:r>
            <a:r>
              <a:rPr lang="en-US" sz="2400" dirty="0" smtClean="0"/>
              <a:t>plan</a:t>
            </a:r>
          </a:p>
          <a:p>
            <a:pPr lvl="1"/>
            <a:r>
              <a:rPr lang="en-US" sz="2400" dirty="0" smtClean="0"/>
              <a:t>Make decisions, problem solve, collaborate </a:t>
            </a:r>
          </a:p>
          <a:p>
            <a:r>
              <a:rPr lang="en-US" sz="2400" dirty="0" smtClean="0"/>
              <a:t>Reflection- </a:t>
            </a:r>
          </a:p>
          <a:p>
            <a:pPr lvl="1"/>
            <a:r>
              <a:rPr lang="en-US" sz="2400" dirty="0" smtClean="0"/>
              <a:t>Students </a:t>
            </a:r>
            <a:r>
              <a:rPr lang="en-US" sz="2400" dirty="0"/>
              <a:t>describe what </a:t>
            </a:r>
            <a:r>
              <a:rPr lang="en-US" sz="2400" dirty="0" smtClean="0"/>
              <a:t>happened</a:t>
            </a:r>
          </a:p>
          <a:p>
            <a:pPr lvl="1"/>
            <a:r>
              <a:rPr lang="en-US" sz="2400" dirty="0" smtClean="0"/>
              <a:t>Express </a:t>
            </a:r>
            <a:r>
              <a:rPr lang="en-US" sz="2400" dirty="0"/>
              <a:t>feelings, generate ideas, and raise </a:t>
            </a:r>
            <a:r>
              <a:rPr lang="en-US" sz="2400" dirty="0" smtClean="0"/>
              <a:t>questions</a:t>
            </a:r>
          </a:p>
          <a:p>
            <a:pPr lvl="1"/>
            <a:r>
              <a:rPr lang="en-US" sz="2400" dirty="0" smtClean="0"/>
              <a:t>Reflection </a:t>
            </a:r>
            <a:r>
              <a:rPr lang="en-US" sz="2400" dirty="0"/>
              <a:t>may lead to new action.</a:t>
            </a:r>
          </a:p>
          <a:p>
            <a:pPr lvl="0"/>
            <a:r>
              <a:rPr lang="en-US" sz="2400" dirty="0"/>
              <a:t>Demonstration- </a:t>
            </a:r>
            <a:endParaRPr lang="en-US" sz="2400" dirty="0" smtClean="0"/>
          </a:p>
          <a:p>
            <a:pPr lvl="1"/>
            <a:r>
              <a:rPr lang="en-US" sz="2400" dirty="0" smtClean="0"/>
              <a:t>Students </a:t>
            </a:r>
            <a:r>
              <a:rPr lang="en-US" sz="2400" dirty="0"/>
              <a:t>make explicit what </a:t>
            </a:r>
            <a:r>
              <a:rPr lang="en-US" sz="2400" dirty="0" smtClean="0"/>
              <a:t>they learned accomplished</a:t>
            </a:r>
          </a:p>
          <a:p>
            <a:pPr lvl="1"/>
            <a:r>
              <a:rPr lang="en-US" sz="2400" dirty="0" smtClean="0"/>
              <a:t>Share their </a:t>
            </a:r>
            <a:r>
              <a:rPr lang="en-US" sz="2400" dirty="0"/>
              <a:t>CAS experience through their CAS portfolio or with </a:t>
            </a:r>
            <a:r>
              <a:rPr lang="en-US" sz="2400" dirty="0" smtClean="0"/>
              <a:t>others</a:t>
            </a:r>
          </a:p>
          <a:p>
            <a:pPr lvl="1"/>
            <a:r>
              <a:rPr lang="en-US" sz="2400" dirty="0" smtClean="0"/>
              <a:t>Solidify </a:t>
            </a:r>
            <a:r>
              <a:rPr lang="en-US" sz="2400" dirty="0"/>
              <a:t>their understanding and evoke response from </a:t>
            </a:r>
            <a:r>
              <a:rPr lang="en-US" sz="2400" dirty="0" smtClean="0"/>
              <a:t>others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32449"/>
          </a:xfrm>
        </p:spPr>
        <p:txBody>
          <a:bodyPr/>
          <a:lstStyle/>
          <a:p>
            <a:r>
              <a:rPr lang="en-US" dirty="0" smtClean="0"/>
              <a:t>CAS Artifacts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77992"/>
            <a:ext cx="9601200" cy="4389407"/>
          </a:xfrm>
        </p:spPr>
        <p:txBody>
          <a:bodyPr>
            <a:noAutofit/>
          </a:bodyPr>
          <a:lstStyle/>
          <a:p>
            <a:r>
              <a:rPr lang="en-US" sz="2800" dirty="0" smtClean="0"/>
              <a:t>Students will need to have at least three artifacts from their CAS experiences</a:t>
            </a:r>
          </a:p>
          <a:p>
            <a:r>
              <a:rPr lang="en-US" sz="2800" dirty="0" smtClean="0"/>
              <a:t>Include an artifact to represent each strand of CAS</a:t>
            </a:r>
          </a:p>
          <a:p>
            <a:r>
              <a:rPr lang="en-US" sz="2800" dirty="0" smtClean="0"/>
              <a:t>Artifacts can include </a:t>
            </a:r>
          </a:p>
          <a:p>
            <a:pPr lvl="1"/>
            <a:r>
              <a:rPr lang="en-US" sz="2800" dirty="0" smtClean="0"/>
              <a:t>Pictures of yourself engaging in CAS experiences</a:t>
            </a:r>
          </a:p>
          <a:p>
            <a:pPr lvl="1"/>
            <a:r>
              <a:rPr lang="en-US" sz="2800" dirty="0" smtClean="0"/>
              <a:t>Video </a:t>
            </a:r>
            <a:r>
              <a:rPr lang="en-US" sz="2800" dirty="0"/>
              <a:t>or audio recordings of </a:t>
            </a:r>
            <a:r>
              <a:rPr lang="en-US" sz="2800" dirty="0" smtClean="0"/>
              <a:t>CAS experiences</a:t>
            </a:r>
            <a:endParaRPr lang="en-US" sz="2800" dirty="0"/>
          </a:p>
          <a:p>
            <a:pPr lvl="1"/>
            <a:r>
              <a:rPr lang="en-US" sz="2800" dirty="0" smtClean="0"/>
              <a:t>Things that were produced as a result of CAS experiences</a:t>
            </a:r>
          </a:p>
          <a:p>
            <a:pPr lvl="1"/>
            <a:r>
              <a:rPr lang="en-US" sz="2800" dirty="0" smtClean="0"/>
              <a:t>Things such as medals, awards, or certificates that you were given as a result of CAS experiences</a:t>
            </a:r>
          </a:p>
        </p:txBody>
      </p:sp>
    </p:spTree>
    <p:extLst>
      <p:ext uri="{BB962C8B-B14F-4D97-AF65-F5344CB8AC3E}">
        <p14:creationId xmlns:p14="http://schemas.microsoft.com/office/powerpoint/2010/main" val="285214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32449"/>
          </a:xfrm>
        </p:spPr>
        <p:txBody>
          <a:bodyPr>
            <a:normAutofit/>
          </a:bodyPr>
          <a:lstStyle/>
          <a:p>
            <a:r>
              <a:rPr lang="en-US" sz="5400" dirty="0" smtClean="0"/>
              <a:t>CAS Interviews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77992"/>
            <a:ext cx="9601200" cy="4389407"/>
          </a:xfrm>
        </p:spPr>
        <p:txBody>
          <a:bodyPr>
            <a:noAutofit/>
          </a:bodyPr>
          <a:lstStyle/>
          <a:p>
            <a:r>
              <a:rPr lang="en-US" sz="4000" dirty="0" smtClean="0"/>
              <a:t>CAS coordinators will meet with students alone or in small groups during the Diploma Programme</a:t>
            </a:r>
          </a:p>
          <a:p>
            <a:r>
              <a:rPr lang="en-US" sz="4000" dirty="0" smtClean="0"/>
              <a:t>CAS coordinators will share CAS requirements, answer questions related </a:t>
            </a:r>
            <a:r>
              <a:rPr lang="en-US" sz="4000" dirty="0"/>
              <a:t>to CAS</a:t>
            </a:r>
            <a:r>
              <a:rPr lang="en-US" sz="4000" dirty="0" smtClean="0"/>
              <a:t>, and </a:t>
            </a:r>
            <a:r>
              <a:rPr lang="en-US" sz="4000" dirty="0"/>
              <a:t>check students’ progress with CAS engagement</a:t>
            </a:r>
          </a:p>
        </p:txBody>
      </p:sp>
    </p:spTree>
    <p:extLst>
      <p:ext uri="{BB962C8B-B14F-4D97-AF65-F5344CB8AC3E}">
        <p14:creationId xmlns:p14="http://schemas.microsoft.com/office/powerpoint/2010/main" val="229533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32449"/>
          </a:xfrm>
        </p:spPr>
        <p:txBody>
          <a:bodyPr>
            <a:normAutofit/>
          </a:bodyPr>
          <a:lstStyle/>
          <a:p>
            <a:r>
              <a:rPr lang="en-US" sz="5400" dirty="0" smtClean="0"/>
              <a:t>CAS Interviews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77992"/>
            <a:ext cx="9601200" cy="4389407"/>
          </a:xfrm>
        </p:spPr>
        <p:txBody>
          <a:bodyPr>
            <a:noAutofit/>
          </a:bodyPr>
          <a:lstStyle/>
          <a:p>
            <a:r>
              <a:rPr lang="en-US" sz="3600" dirty="0" smtClean="0"/>
              <a:t>Students will meet with a CAS coordinator at the end of the Diploma Programme for an exit interview</a:t>
            </a:r>
          </a:p>
          <a:p>
            <a:r>
              <a:rPr lang="en-US" sz="3600" dirty="0" smtClean="0"/>
              <a:t>Students will share their portfolios and discuss their experiences, reflections, and projects</a:t>
            </a:r>
          </a:p>
          <a:p>
            <a:r>
              <a:rPr lang="en-US" sz="3600" dirty="0" smtClean="0"/>
              <a:t>The CAS coordinators will verify that students have met the CAS requirements and are eligible candidates for the IB diploma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5165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74940"/>
          </a:xfrm>
        </p:spPr>
        <p:txBody>
          <a:bodyPr/>
          <a:lstStyle/>
          <a:p>
            <a:r>
              <a:rPr lang="en-US" dirty="0"/>
              <a:t>CAS </a:t>
            </a:r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60740"/>
            <a:ext cx="9601200" cy="440666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Visit the following website for resources:  </a:t>
            </a:r>
            <a:r>
              <a:rPr lang="en-US" sz="2800" dirty="0" smtClean="0">
                <a:hlinkClick r:id="rId2"/>
              </a:rPr>
              <a:t>www.chmsib.com</a:t>
            </a:r>
            <a:endParaRPr lang="en-US" sz="2800" dirty="0" smtClean="0"/>
          </a:p>
          <a:p>
            <a:r>
              <a:rPr lang="en-US" sz="2800" dirty="0" smtClean="0"/>
              <a:t>Here you will find</a:t>
            </a:r>
          </a:p>
          <a:p>
            <a:pPr lvl="1"/>
            <a:r>
              <a:rPr lang="en-US" sz="2800" dirty="0" smtClean="0"/>
              <a:t>DP CAS Handbook</a:t>
            </a:r>
          </a:p>
          <a:p>
            <a:pPr lvl="1"/>
            <a:r>
              <a:rPr lang="en-US" sz="2800" dirty="0" smtClean="0"/>
              <a:t>CAS forms for turning in hours</a:t>
            </a:r>
          </a:p>
          <a:p>
            <a:pPr lvl="1"/>
            <a:r>
              <a:rPr lang="en-US" sz="2800" dirty="0" smtClean="0"/>
              <a:t>Profile Sheet (completed at the beginning of Junior year)</a:t>
            </a:r>
          </a:p>
          <a:p>
            <a:pPr lvl="1"/>
            <a:r>
              <a:rPr lang="en-US" sz="2800" dirty="0" smtClean="0"/>
              <a:t>CAS Project Form</a:t>
            </a:r>
          </a:p>
          <a:p>
            <a:pPr lvl="1"/>
            <a:r>
              <a:rPr lang="en-US" sz="2800" dirty="0" smtClean="0"/>
              <a:t>CAS </a:t>
            </a:r>
            <a:r>
              <a:rPr lang="en-US" sz="2800" smtClean="0"/>
              <a:t>Portfolio Inventory</a:t>
            </a:r>
            <a:endParaRPr lang="en-US" sz="2800" dirty="0" smtClean="0"/>
          </a:p>
          <a:p>
            <a:pPr lvl="1"/>
            <a:r>
              <a:rPr lang="en-US" sz="2800" dirty="0" smtClean="0"/>
              <a:t>Learning Outcomes and Descriptors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30903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38200"/>
          </a:xfrm>
        </p:spPr>
        <p:txBody>
          <a:bodyPr>
            <a:normAutofit fontScale="90000"/>
          </a:bodyPr>
          <a:lstStyle/>
          <a:p>
            <a:r>
              <a:rPr lang="en-US" sz="6000" dirty="0" smtClean="0"/>
              <a:t>CAS Strands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21766"/>
            <a:ext cx="9601200" cy="4245634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3600" b="1" dirty="0" smtClean="0"/>
              <a:t>Creativity</a:t>
            </a:r>
            <a:r>
              <a:rPr lang="en-US" sz="3600" dirty="0" smtClean="0"/>
              <a:t>—exploring </a:t>
            </a:r>
            <a:r>
              <a:rPr lang="en-US" sz="3600" dirty="0"/>
              <a:t>and extending ideas leading to an original or interpretive product or performance </a:t>
            </a:r>
          </a:p>
          <a:p>
            <a:pPr lvl="0"/>
            <a:r>
              <a:rPr lang="en-US" sz="3600" b="1" dirty="0"/>
              <a:t>Activity</a:t>
            </a:r>
            <a:r>
              <a:rPr lang="en-US" sz="3600" dirty="0"/>
              <a:t>—physical exertion contributing to a healthy lifestyle </a:t>
            </a:r>
          </a:p>
          <a:p>
            <a:pPr lvl="0"/>
            <a:r>
              <a:rPr lang="en-US" sz="3600" b="1" dirty="0"/>
              <a:t>Service</a:t>
            </a:r>
            <a:r>
              <a:rPr lang="en-US" sz="3600" dirty="0"/>
              <a:t>—collaborative and reciprocal engagement with the community in response to an authentic need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99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28932"/>
          </a:xfrm>
        </p:spPr>
        <p:txBody>
          <a:bodyPr>
            <a:noAutofit/>
          </a:bodyPr>
          <a:lstStyle/>
          <a:p>
            <a:r>
              <a:rPr lang="en-US" sz="5400" dirty="0" smtClean="0"/>
              <a:t>DP CAS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547004"/>
            <a:ext cx="9601200" cy="4320396"/>
          </a:xfrm>
        </p:spPr>
        <p:txBody>
          <a:bodyPr>
            <a:normAutofit/>
          </a:bodyPr>
          <a:lstStyle/>
          <a:p>
            <a:r>
              <a:rPr lang="en-US" sz="4800" dirty="0" smtClean="0"/>
              <a:t>Designed to </a:t>
            </a:r>
            <a:r>
              <a:rPr lang="en-US" sz="4800" dirty="0"/>
              <a:t>strengthen and </a:t>
            </a:r>
            <a:r>
              <a:rPr lang="en-US" sz="4800" dirty="0" smtClean="0"/>
              <a:t>extend </a:t>
            </a:r>
            <a:r>
              <a:rPr lang="en-US" sz="4800" dirty="0"/>
              <a:t>personal and interpersonal </a:t>
            </a:r>
            <a:r>
              <a:rPr lang="en-US" sz="4800" dirty="0" smtClean="0"/>
              <a:t>learning</a:t>
            </a:r>
          </a:p>
          <a:p>
            <a:r>
              <a:rPr lang="en-US" sz="4800" dirty="0" smtClean="0"/>
              <a:t>Required for all DP candidates  and award of </a:t>
            </a:r>
            <a:r>
              <a:rPr lang="en-US" sz="4800" dirty="0"/>
              <a:t>the IB </a:t>
            </a:r>
            <a:r>
              <a:rPr lang="en-US" sz="4800" dirty="0" smtClean="0"/>
              <a:t>Diploma</a:t>
            </a:r>
          </a:p>
          <a:p>
            <a:pPr marL="0" indent="0">
              <a:buNone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13542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28932"/>
          </a:xfrm>
        </p:spPr>
        <p:txBody>
          <a:bodyPr>
            <a:noAutofit/>
          </a:bodyPr>
          <a:lstStyle/>
          <a:p>
            <a:r>
              <a:rPr lang="en-US" sz="5400" dirty="0" smtClean="0"/>
              <a:t>CAS Portfolio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547004"/>
            <a:ext cx="9601200" cy="4320396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Students maintain a digital </a:t>
            </a:r>
            <a:r>
              <a:rPr lang="en-US" sz="3200" dirty="0"/>
              <a:t>CAS </a:t>
            </a:r>
            <a:r>
              <a:rPr lang="en-US" sz="3200" dirty="0" smtClean="0"/>
              <a:t>Portfolio in their student Google drive</a:t>
            </a:r>
          </a:p>
          <a:p>
            <a:r>
              <a:rPr lang="en-US" sz="3200" dirty="0" smtClean="0"/>
              <a:t>Collection of evidence of CAS engagement</a:t>
            </a:r>
          </a:p>
          <a:p>
            <a:pPr lvl="1"/>
            <a:r>
              <a:rPr lang="en-US" sz="3200" dirty="0" smtClean="0"/>
              <a:t>Inventory sheet</a:t>
            </a:r>
          </a:p>
          <a:p>
            <a:pPr lvl="1"/>
            <a:r>
              <a:rPr lang="en-US" sz="3200" dirty="0" smtClean="0"/>
              <a:t>Profile sheet</a:t>
            </a:r>
          </a:p>
          <a:p>
            <a:pPr lvl="1"/>
            <a:r>
              <a:rPr lang="en-US" sz="3200" dirty="0" smtClean="0"/>
              <a:t>CAS hour forms</a:t>
            </a:r>
          </a:p>
          <a:p>
            <a:pPr lvl="1"/>
            <a:r>
              <a:rPr lang="en-US" sz="3200" dirty="0" smtClean="0"/>
              <a:t>Reflections with learning outcomes</a:t>
            </a:r>
          </a:p>
          <a:p>
            <a:pPr lvl="1"/>
            <a:r>
              <a:rPr lang="en-US" sz="3200" dirty="0" smtClean="0"/>
              <a:t>CAS project form</a:t>
            </a:r>
          </a:p>
          <a:p>
            <a:pPr lvl="1"/>
            <a:r>
              <a:rPr lang="en-US" sz="3200" dirty="0" smtClean="0"/>
              <a:t>Artifacts</a:t>
            </a:r>
          </a:p>
          <a:p>
            <a:pPr marL="530352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68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28932"/>
          </a:xfrm>
        </p:spPr>
        <p:txBody>
          <a:bodyPr>
            <a:noAutofit/>
          </a:bodyPr>
          <a:lstStyle/>
          <a:p>
            <a:r>
              <a:rPr lang="en-US" sz="5400" dirty="0" smtClean="0"/>
              <a:t>CAS Hours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547004"/>
            <a:ext cx="9601200" cy="4320396"/>
          </a:xfrm>
        </p:spPr>
        <p:txBody>
          <a:bodyPr>
            <a:noAutofit/>
          </a:bodyPr>
          <a:lstStyle/>
          <a:p>
            <a:r>
              <a:rPr lang="en-US" sz="3800" dirty="0" smtClean="0"/>
              <a:t>Students complete 8 – 10 CAS hours per month with a reasonable balance between the three strands</a:t>
            </a:r>
          </a:p>
          <a:p>
            <a:r>
              <a:rPr lang="en-US" sz="3800" dirty="0" smtClean="0"/>
              <a:t>Hours are due the first of the month. Example:  October hours are due on November 1</a:t>
            </a:r>
            <a:r>
              <a:rPr lang="en-US" sz="3800" baseline="30000" dirty="0" smtClean="0"/>
              <a:t>st</a:t>
            </a:r>
            <a:r>
              <a:rPr lang="en-US" sz="3800" dirty="0" smtClean="0"/>
              <a:t> </a:t>
            </a:r>
          </a:p>
          <a:p>
            <a:r>
              <a:rPr lang="en-US" sz="3800" dirty="0" smtClean="0"/>
              <a:t>8</a:t>
            </a:r>
            <a:r>
              <a:rPr lang="en-US" sz="3800" baseline="30000" dirty="0" smtClean="0"/>
              <a:t>th</a:t>
            </a:r>
            <a:r>
              <a:rPr lang="en-US" sz="3800" dirty="0" smtClean="0"/>
              <a:t> hour teachers enter grades for hours</a:t>
            </a:r>
          </a:p>
        </p:txBody>
      </p:sp>
    </p:spTree>
    <p:extLst>
      <p:ext uri="{BB962C8B-B14F-4D97-AF65-F5344CB8AC3E}">
        <p14:creationId xmlns:p14="http://schemas.microsoft.com/office/powerpoint/2010/main" val="244277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28932"/>
          </a:xfrm>
        </p:spPr>
        <p:txBody>
          <a:bodyPr>
            <a:noAutofit/>
          </a:bodyPr>
          <a:lstStyle/>
          <a:p>
            <a:r>
              <a:rPr lang="en-US" sz="5400" dirty="0" smtClean="0"/>
              <a:t>CAS Hours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547004"/>
            <a:ext cx="9601200" cy="4320396"/>
          </a:xfrm>
        </p:spPr>
        <p:txBody>
          <a:bodyPr>
            <a:normAutofit/>
          </a:bodyPr>
          <a:lstStyle/>
          <a:p>
            <a:r>
              <a:rPr lang="en-US" sz="4800" dirty="0" smtClean="0"/>
              <a:t>Turn </a:t>
            </a:r>
            <a:r>
              <a:rPr lang="en-US" sz="4800" dirty="0"/>
              <a:t>in </a:t>
            </a:r>
            <a:r>
              <a:rPr lang="en-US" sz="4800" dirty="0" smtClean="0"/>
              <a:t>hours via a google </a:t>
            </a:r>
            <a:r>
              <a:rPr lang="en-US" sz="4800" dirty="0"/>
              <a:t>form on </a:t>
            </a:r>
            <a:r>
              <a:rPr lang="en-US" sz="4800" dirty="0" smtClean="0"/>
              <a:t>CHMSIB.com</a:t>
            </a:r>
          </a:p>
          <a:p>
            <a:r>
              <a:rPr lang="en-US" sz="4800" dirty="0" smtClean="0"/>
              <a:t>Students will keep the forms in a folder in their CAS portfolio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654888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32449"/>
          </a:xfrm>
        </p:spPr>
        <p:txBody>
          <a:bodyPr>
            <a:normAutofit/>
          </a:bodyPr>
          <a:lstStyle/>
          <a:p>
            <a:r>
              <a:rPr lang="en-US" sz="5400" dirty="0" smtClean="0"/>
              <a:t>CAS Reflections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77992"/>
            <a:ext cx="9601200" cy="4389407"/>
          </a:xfrm>
        </p:spPr>
        <p:txBody>
          <a:bodyPr>
            <a:noAutofit/>
          </a:bodyPr>
          <a:lstStyle/>
          <a:p>
            <a:r>
              <a:rPr lang="en-US" sz="3600" dirty="0" smtClean="0"/>
              <a:t>Students will complete monthly reflections on their CAS experiences during 8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hour</a:t>
            </a:r>
          </a:p>
          <a:p>
            <a:r>
              <a:rPr lang="en-US" sz="3600" dirty="0" smtClean="0"/>
              <a:t>Reflections should tie to a CAS learning outcome</a:t>
            </a:r>
          </a:p>
          <a:p>
            <a:r>
              <a:rPr lang="en-US" sz="3600" dirty="0" smtClean="0"/>
              <a:t>Students will reflect on challenges, personal growth, skills learned, community engagement, growth as an IB student… </a:t>
            </a:r>
          </a:p>
        </p:txBody>
      </p:sp>
    </p:spTree>
    <p:extLst>
      <p:ext uri="{BB962C8B-B14F-4D97-AF65-F5344CB8AC3E}">
        <p14:creationId xmlns:p14="http://schemas.microsoft.com/office/powerpoint/2010/main" val="24896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32449"/>
          </a:xfrm>
        </p:spPr>
        <p:txBody>
          <a:bodyPr>
            <a:normAutofit/>
          </a:bodyPr>
          <a:lstStyle/>
          <a:p>
            <a:r>
              <a:rPr lang="en-US" sz="5400" dirty="0" smtClean="0"/>
              <a:t>CAS Reflections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77992"/>
            <a:ext cx="9601200" cy="4389407"/>
          </a:xfrm>
        </p:spPr>
        <p:txBody>
          <a:bodyPr>
            <a:noAutofit/>
          </a:bodyPr>
          <a:lstStyle/>
          <a:p>
            <a:r>
              <a:rPr lang="en-US" sz="4400" dirty="0" smtClean="0"/>
              <a:t>8</a:t>
            </a:r>
            <a:r>
              <a:rPr lang="en-US" sz="4400" baseline="30000" dirty="0" smtClean="0"/>
              <a:t>th</a:t>
            </a:r>
            <a:r>
              <a:rPr lang="en-US" sz="4400" dirty="0" smtClean="0"/>
              <a:t> hour teachers enter grades for CAS reflections</a:t>
            </a:r>
          </a:p>
          <a:p>
            <a:r>
              <a:rPr lang="en-US" sz="4400" dirty="0" smtClean="0"/>
              <a:t>Reflections are due the second Thursday of each month</a:t>
            </a:r>
          </a:p>
          <a:p>
            <a:r>
              <a:rPr lang="en-US" sz="4400" dirty="0" smtClean="0"/>
              <a:t>Students will keep all CAS reflections on a </a:t>
            </a:r>
            <a:r>
              <a:rPr lang="en-US" sz="4400" b="1" dirty="0" smtClean="0"/>
              <a:t>single document </a:t>
            </a:r>
            <a:r>
              <a:rPr lang="en-US" sz="4400" dirty="0" smtClean="0"/>
              <a:t>in their CAS portfolio</a:t>
            </a:r>
          </a:p>
        </p:txBody>
      </p:sp>
    </p:spTree>
    <p:extLst>
      <p:ext uri="{BB962C8B-B14F-4D97-AF65-F5344CB8AC3E}">
        <p14:creationId xmlns:p14="http://schemas.microsoft.com/office/powerpoint/2010/main" val="286028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28932"/>
          </a:xfrm>
        </p:spPr>
        <p:txBody>
          <a:bodyPr>
            <a:noAutofit/>
          </a:bodyPr>
          <a:lstStyle/>
          <a:p>
            <a:r>
              <a:rPr lang="en-US" sz="5400" dirty="0" smtClean="0"/>
              <a:t>CAS Learning Outcomes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547004"/>
            <a:ext cx="9601200" cy="4320396"/>
          </a:xfrm>
        </p:spPr>
        <p:txBody>
          <a:bodyPr>
            <a:normAutofit/>
          </a:bodyPr>
          <a:lstStyle/>
          <a:p>
            <a:r>
              <a:rPr lang="en-US" sz="4400" dirty="0" smtClean="0"/>
              <a:t>Students must show evidence of the seven CAS </a:t>
            </a:r>
            <a:r>
              <a:rPr lang="en-US" sz="4400" dirty="0"/>
              <a:t>learning </a:t>
            </a:r>
            <a:r>
              <a:rPr lang="en-US" sz="4400" dirty="0" smtClean="0"/>
              <a:t>outcomes</a:t>
            </a:r>
            <a:r>
              <a:rPr lang="en-US" sz="4400" dirty="0"/>
              <a:t> </a:t>
            </a:r>
            <a:r>
              <a:rPr lang="en-US" sz="4400" dirty="0" smtClean="0"/>
              <a:t>for completion of DP CAS</a:t>
            </a:r>
          </a:p>
          <a:p>
            <a:r>
              <a:rPr lang="en-US" sz="4400" dirty="0" smtClean="0"/>
              <a:t>Evidence is shown through</a:t>
            </a:r>
          </a:p>
          <a:p>
            <a:pPr lvl="1"/>
            <a:r>
              <a:rPr lang="en-US" sz="4400" dirty="0" smtClean="0"/>
              <a:t>Monthly reflections</a:t>
            </a:r>
          </a:p>
          <a:p>
            <a:pPr lvl="1"/>
            <a:r>
              <a:rPr lang="en-US" sz="4400" dirty="0" smtClean="0"/>
              <a:t>CAS project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94763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561</TotalTime>
  <Words>784</Words>
  <Application>Microsoft Office PowerPoint</Application>
  <PresentationFormat>Widescreen</PresentationFormat>
  <Paragraphs>103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Franklin Gothic Book</vt:lpstr>
      <vt:lpstr>Crop</vt:lpstr>
      <vt:lpstr>DP CAS</vt:lpstr>
      <vt:lpstr>CAS Strands </vt:lpstr>
      <vt:lpstr>DP CAS</vt:lpstr>
      <vt:lpstr>CAS Portfolio</vt:lpstr>
      <vt:lpstr>CAS Hours</vt:lpstr>
      <vt:lpstr>CAS Hours</vt:lpstr>
      <vt:lpstr>CAS Reflections</vt:lpstr>
      <vt:lpstr>CAS Reflections</vt:lpstr>
      <vt:lpstr>CAS Learning Outcomes</vt:lpstr>
      <vt:lpstr>CAS Learning Outcomes</vt:lpstr>
      <vt:lpstr>CAS Project</vt:lpstr>
      <vt:lpstr>CAS Project</vt:lpstr>
      <vt:lpstr>CAS Project Stages</vt:lpstr>
      <vt:lpstr>CAS Project Stages</vt:lpstr>
      <vt:lpstr>CAS Artifacts</vt:lpstr>
      <vt:lpstr>CAS Interviews</vt:lpstr>
      <vt:lpstr>CAS Interviews</vt:lpstr>
      <vt:lpstr>CAS Resources</vt:lpstr>
    </vt:vector>
  </TitlesOfParts>
  <Company>Grand Rapids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DP CAS</dc:title>
  <dc:creator>Erin Burke</dc:creator>
  <cp:lastModifiedBy>Erin Burke</cp:lastModifiedBy>
  <cp:revision>36</cp:revision>
  <dcterms:created xsi:type="dcterms:W3CDTF">2018-05-03T14:36:31Z</dcterms:created>
  <dcterms:modified xsi:type="dcterms:W3CDTF">2018-08-24T14:36:42Z</dcterms:modified>
</cp:coreProperties>
</file>