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86" r:id="rId4"/>
    <p:sldId id="258" r:id="rId5"/>
    <p:sldId id="259" r:id="rId6"/>
    <p:sldId id="279" r:id="rId7"/>
    <p:sldId id="280" r:id="rId8"/>
    <p:sldId id="287" r:id="rId9"/>
    <p:sldId id="282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81" r:id="rId19"/>
    <p:sldId id="283" r:id="rId20"/>
    <p:sldId id="269" r:id="rId21"/>
    <p:sldId id="288" r:id="rId22"/>
    <p:sldId id="268" r:id="rId23"/>
    <p:sldId id="270" r:id="rId24"/>
    <p:sldId id="271" r:id="rId25"/>
    <p:sldId id="276" r:id="rId26"/>
    <p:sldId id="284" r:id="rId27"/>
    <p:sldId id="289" r:id="rId28"/>
    <p:sldId id="278" r:id="rId29"/>
    <p:sldId id="285" r:id="rId30"/>
    <p:sldId id="272" r:id="rId31"/>
    <p:sldId id="273" r:id="rId32"/>
    <p:sldId id="27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55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of Students earning the IB Diploma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1.2</c:v>
                </c:pt>
                <c:pt idx="1">
                  <c:v>13.4</c:v>
                </c:pt>
                <c:pt idx="2">
                  <c:v>37.200000000000003</c:v>
                </c:pt>
                <c:pt idx="3">
                  <c:v>43.4</c:v>
                </c:pt>
                <c:pt idx="4">
                  <c:v>51</c:v>
                </c:pt>
                <c:pt idx="5">
                  <c:v>54.1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DF-49CE-BE2F-CAC9138DE2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9497432"/>
        <c:axId val="529503992"/>
      </c:lineChart>
      <c:catAx>
        <c:axId val="52949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503992"/>
        <c:crosses val="autoZero"/>
        <c:auto val="1"/>
        <c:lblAlgn val="ctr"/>
        <c:lblOffset val="100"/>
        <c:noMultiLvlLbl val="0"/>
      </c:catAx>
      <c:valAx>
        <c:axId val="5295039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2949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18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040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361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2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235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2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00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4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4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4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7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9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96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04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34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E7405C-1925-4297-9DD1-72DF7AFCBC8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B42249-D9D5-4563-AED0-275AB02A5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6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Parent Information 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attain the IB Diploma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5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Diploma </a:t>
            </a:r>
            <a:r>
              <a:rPr lang="en-US" dirty="0" err="1" smtClean="0"/>
              <a:t>Programme</a:t>
            </a:r>
            <a:r>
              <a:rPr lang="en-US" dirty="0" smtClean="0"/>
              <a:t> Courses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/>
              <a:t>Specialization is encouraged in the Diploma </a:t>
            </a:r>
            <a:r>
              <a:rPr lang="en-US" sz="2800" dirty="0" err="1"/>
              <a:t>Programme</a:t>
            </a:r>
            <a:r>
              <a:rPr lang="en-US" sz="2800" dirty="0"/>
              <a:t> by expecting students to study: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u="sng" dirty="0"/>
              <a:t>three</a:t>
            </a:r>
            <a:r>
              <a:rPr lang="en-US" sz="2800" dirty="0"/>
              <a:t> (with the possibility of studying four) subjects at a </a:t>
            </a:r>
            <a:r>
              <a:rPr lang="en-US" sz="2800" b="1" u="sng" dirty="0"/>
              <a:t>higher level (HL</a:t>
            </a:r>
            <a:r>
              <a:rPr lang="en-US" sz="2800" dirty="0"/>
              <a:t>).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This is balanced with a requirement for breadth by expecting students to study: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b="1" u="sng" dirty="0"/>
              <a:t>three</a:t>
            </a:r>
            <a:r>
              <a:rPr lang="en-US" sz="2800" dirty="0"/>
              <a:t> more subjects at </a:t>
            </a:r>
            <a:r>
              <a:rPr lang="en-US" sz="2800" b="1" u="sng" dirty="0"/>
              <a:t>standard level (SL</a:t>
            </a:r>
            <a:r>
              <a:rPr lang="en-US" sz="2800" dirty="0"/>
              <a:t>) (or two when four HL subjects are completed).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Level vs. Standard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Seat time requirements</a:t>
            </a:r>
          </a:p>
          <a:p>
            <a:pPr lvl="1"/>
            <a:r>
              <a:rPr lang="en-US" dirty="0" smtClean="0"/>
              <a:t>240 vs. 150</a:t>
            </a:r>
          </a:p>
          <a:p>
            <a:r>
              <a:rPr lang="en-US" dirty="0"/>
              <a:t>T</a:t>
            </a:r>
            <a:r>
              <a:rPr lang="en-US" dirty="0" smtClean="0"/>
              <a:t>opics studied</a:t>
            </a:r>
          </a:p>
          <a:p>
            <a:pPr lvl="1"/>
            <a:r>
              <a:rPr lang="en-US" dirty="0" smtClean="0"/>
              <a:t>English- Number of novels</a:t>
            </a:r>
          </a:p>
          <a:p>
            <a:pPr lvl="1"/>
            <a:r>
              <a:rPr lang="en-US" dirty="0" smtClean="0"/>
              <a:t>Sciences- Topic Choices</a:t>
            </a:r>
          </a:p>
          <a:p>
            <a:r>
              <a:rPr lang="en-US" dirty="0" smtClean="0"/>
              <a:t>Exam requirements</a:t>
            </a:r>
          </a:p>
          <a:p>
            <a:pPr lvl="1"/>
            <a:r>
              <a:rPr lang="en-US" dirty="0"/>
              <a:t>Testing lengths</a:t>
            </a:r>
          </a:p>
          <a:p>
            <a:pPr lvl="1"/>
            <a:r>
              <a:rPr lang="en-US" dirty="0"/>
              <a:t>Number of questions</a:t>
            </a:r>
          </a:p>
          <a:p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Everything goes back to the difference of depth and breadth of the courses</a:t>
            </a:r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47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Subjects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Students must take a class from each of the groups 1-5.</a:t>
            </a:r>
          </a:p>
          <a:p>
            <a:pPr lvl="1"/>
            <a:r>
              <a:rPr lang="en-US" dirty="0" smtClean="0"/>
              <a:t>Group 1: English Literature</a:t>
            </a:r>
          </a:p>
          <a:p>
            <a:pPr lvl="1"/>
            <a:r>
              <a:rPr lang="en-US" dirty="0" smtClean="0"/>
              <a:t>Group 2: </a:t>
            </a:r>
            <a:r>
              <a:rPr lang="en-US" dirty="0" smtClean="0"/>
              <a:t>Spanish, French or </a:t>
            </a:r>
            <a:r>
              <a:rPr lang="en-US" dirty="0" smtClean="0"/>
              <a:t>Mandarin Chinese</a:t>
            </a:r>
          </a:p>
          <a:p>
            <a:pPr lvl="1"/>
            <a:r>
              <a:rPr lang="en-US" dirty="0" smtClean="0"/>
              <a:t>Group 3: History</a:t>
            </a:r>
          </a:p>
          <a:p>
            <a:pPr lvl="1"/>
            <a:r>
              <a:rPr lang="en-US" dirty="0" smtClean="0"/>
              <a:t>Group 4: Chemistry, Physics, </a:t>
            </a:r>
            <a:r>
              <a:rPr lang="en-US" dirty="0" smtClean="0"/>
              <a:t>Biology, or Environmental Systems and Societies SL</a:t>
            </a:r>
            <a:endParaRPr lang="en-US" dirty="0" smtClean="0"/>
          </a:p>
          <a:p>
            <a:pPr lvl="1"/>
            <a:r>
              <a:rPr lang="en-US" dirty="0" smtClean="0"/>
              <a:t>Group 5: Math HL, Math SL, Math Studies SL</a:t>
            </a:r>
          </a:p>
          <a:p>
            <a:r>
              <a:rPr lang="en-US" dirty="0" smtClean="0"/>
              <a:t>A sixth subject may be selected from group 6 or from groups 1-5.</a:t>
            </a:r>
          </a:p>
          <a:p>
            <a:pPr lvl="1"/>
            <a:r>
              <a:rPr lang="en-US" dirty="0" smtClean="0"/>
              <a:t>Group 3: Psychology</a:t>
            </a:r>
          </a:p>
          <a:p>
            <a:pPr lvl="1"/>
            <a:r>
              <a:rPr lang="en-US" dirty="0" smtClean="0"/>
              <a:t>Group 6: Visual Arts or Music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9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Subjects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Students make subject selections during their 10</a:t>
            </a:r>
            <a:r>
              <a:rPr lang="en-US" baseline="30000" dirty="0" smtClean="0"/>
              <a:t>th</a:t>
            </a:r>
            <a:r>
              <a:rPr lang="en-US" dirty="0" smtClean="0"/>
              <a:t> grade year.</a:t>
            </a:r>
          </a:p>
          <a:p>
            <a:r>
              <a:rPr lang="en-US" dirty="0" smtClean="0"/>
              <a:t>Some subjects are offered based on interest, so it is important to understand that not all subjects will run every school year.</a:t>
            </a:r>
          </a:p>
          <a:p>
            <a:r>
              <a:rPr lang="en-US" dirty="0" smtClean="0"/>
              <a:t>Students will rank their selections, so that they may be placed in alternative courses if necessary.</a:t>
            </a:r>
          </a:p>
          <a:p>
            <a:r>
              <a:rPr lang="en-US" dirty="0" smtClean="0"/>
              <a:t>Students should understand, that they are selecting their classes for a two year period.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IB core classes are scored 1-7.  These scores are based on the data from the internal and external assessments.</a:t>
            </a:r>
          </a:p>
          <a:p>
            <a:pPr lvl="1"/>
            <a:r>
              <a:rPr lang="en-US" dirty="0"/>
              <a:t>Internal Assessments- completed at the school, graded by the teachers, and moderated by external examiners</a:t>
            </a:r>
          </a:p>
          <a:p>
            <a:pPr lvl="1"/>
            <a:r>
              <a:rPr lang="en-US" dirty="0"/>
              <a:t>External Assessments- completed at the school and sent off to external examiners around the world to grade </a:t>
            </a:r>
          </a:p>
          <a:p>
            <a:r>
              <a:rPr lang="en-US" dirty="0" smtClean="0"/>
              <a:t>All classes have a unique grade weight distribution </a:t>
            </a:r>
          </a:p>
        </p:txBody>
      </p:sp>
    </p:spTree>
    <p:extLst>
      <p:ext uri="{BB962C8B-B14F-4D97-AF65-F5344CB8AC3E}">
        <p14:creationId xmlns:p14="http://schemas.microsoft.com/office/powerpoint/2010/main" val="66277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Distribution Example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873216"/>
              </p:ext>
            </p:extLst>
          </p:nvPr>
        </p:nvGraphicFramePr>
        <p:xfrm>
          <a:off x="838200" y="3048001"/>
          <a:ext cx="7391400" cy="213359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014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1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876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History of the Americas HL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External Assessments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Paper 1: Four short-answer/structured questions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Paper 2: Two extended-response questions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Paper 3: Three extended-response questions 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effectLst/>
                        </a:rPr>
                        <a:t>80%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20%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25%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35%</a:t>
                      </a:r>
                      <a:endParaRPr lang="en-US" sz="1100" b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1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</a:rPr>
                        <a:t>Internal Assessments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Historical Investigation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</a:rPr>
                        <a:t>20%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47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History of the Americas SL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</a:rPr>
                        <a:t>External Assessments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Paper 1: Four short-answer/structured questions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Paper 2: Two extended-response questions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</a:rPr>
                        <a:t>75%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45%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1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</a:rPr>
                        <a:t>Internal Assessments</a:t>
                      </a:r>
                      <a:endParaRPr lang="en-US" sz="11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Historical Investigation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u="sng" dirty="0">
                          <a:effectLst/>
                        </a:rPr>
                        <a:t>25%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0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 Requirements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Theory of Knowledge</a:t>
            </a:r>
          </a:p>
          <a:p>
            <a:endParaRPr lang="en-US" dirty="0"/>
          </a:p>
          <a:p>
            <a:r>
              <a:rPr lang="en-US" dirty="0" smtClean="0"/>
              <a:t>Extended Essay</a:t>
            </a:r>
          </a:p>
          <a:p>
            <a:endParaRPr lang="en-US" dirty="0"/>
          </a:p>
          <a:p>
            <a:r>
              <a:rPr lang="en-US" dirty="0" smtClean="0"/>
              <a:t>Creativity, Activity,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0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989663"/>
          </a:xfrm>
        </p:spPr>
        <p:txBody>
          <a:bodyPr/>
          <a:lstStyle/>
          <a:p>
            <a:r>
              <a:rPr lang="en-US" dirty="0" smtClean="0"/>
              <a:t>TOK/EE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288429"/>
              </p:ext>
            </p:extLst>
          </p:nvPr>
        </p:nvGraphicFramePr>
        <p:xfrm>
          <a:off x="1204433" y="1828800"/>
          <a:ext cx="6781800" cy="429387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09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6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0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6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06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06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47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Theory of Knowledge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127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Grade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Grade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Grade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Grade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Grade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 Grade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127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Extended essay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Grade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Grade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Grade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Grade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Grade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1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 Grade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dirty="0" smtClean="0">
                          <a:effectLst/>
                        </a:rPr>
                        <a:t>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Condition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Failing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Condition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730" marR="5773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7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Creativity, Activity, Service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CAS is designed to strengthen and extend students’ personal and interpersonal learning.</a:t>
            </a:r>
          </a:p>
          <a:p>
            <a:r>
              <a:rPr lang="en-US" dirty="0" smtClean="0"/>
              <a:t>CAS enables students to demonstrate the attributes of the Learner Profile</a:t>
            </a:r>
          </a:p>
          <a:p>
            <a:r>
              <a:rPr lang="en-US" dirty="0" smtClean="0"/>
              <a:t>Students maintain a CAS portfolio (which is housed in their 8</a:t>
            </a:r>
            <a:r>
              <a:rPr lang="en-US" baseline="30000" dirty="0" smtClean="0"/>
              <a:t>th</a:t>
            </a:r>
            <a:r>
              <a:rPr lang="en-US" dirty="0" smtClean="0"/>
              <a:t> hour classes), complete a CAS project and complete 8-10 hours each month</a:t>
            </a:r>
          </a:p>
          <a:p>
            <a:pPr lvl="1"/>
            <a:r>
              <a:rPr lang="en-US" dirty="0" smtClean="0"/>
              <a:t>CAS Project-a collaborative series of CAS experiences that benefit a community.</a:t>
            </a:r>
          </a:p>
          <a:p>
            <a:pPr lvl="2"/>
            <a:r>
              <a:rPr lang="en-US" dirty="0" smtClean="0"/>
              <a:t>Creativity- student group plans, designs and creates a mural</a:t>
            </a:r>
          </a:p>
          <a:p>
            <a:pPr lvl="2"/>
            <a:r>
              <a:rPr lang="en-US" dirty="0" smtClean="0"/>
              <a:t>Activity- students organize and maintain a sports club </a:t>
            </a:r>
          </a:p>
          <a:p>
            <a:pPr lvl="2"/>
            <a:r>
              <a:rPr lang="en-US" dirty="0" smtClean="0"/>
              <a:t>Service- students set up and conduct a tutoring group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Diploma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City’s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Middle Years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1"/>
            <a:r>
              <a:rPr lang="en-US" dirty="0" smtClean="0"/>
              <a:t>Grades 7-10</a:t>
            </a:r>
          </a:p>
          <a:p>
            <a:pPr lvl="1"/>
            <a:r>
              <a:rPr lang="en-US" dirty="0" smtClean="0"/>
              <a:t>Framework not a curriculum</a:t>
            </a:r>
          </a:p>
          <a:p>
            <a:pPr lvl="1"/>
            <a:r>
              <a:rPr lang="en-US" dirty="0" smtClean="0"/>
              <a:t>Promotes-</a:t>
            </a:r>
          </a:p>
          <a:p>
            <a:pPr lvl="2"/>
            <a:r>
              <a:rPr lang="en-US" dirty="0" smtClean="0"/>
              <a:t>Focus on skills rather than content</a:t>
            </a:r>
          </a:p>
          <a:p>
            <a:pPr lvl="2"/>
            <a:r>
              <a:rPr lang="en-US" dirty="0" smtClean="0"/>
              <a:t>Inquiry based learning</a:t>
            </a:r>
          </a:p>
          <a:p>
            <a:pPr lvl="2"/>
            <a:r>
              <a:rPr lang="en-US" dirty="0" smtClean="0"/>
              <a:t>Use of rubrics</a:t>
            </a:r>
          </a:p>
          <a:p>
            <a:r>
              <a:rPr lang="en-US" dirty="0" smtClean="0"/>
              <a:t>Diploma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lvl="1"/>
            <a:r>
              <a:rPr lang="en-US" dirty="0" smtClean="0"/>
              <a:t>Grades 11-12</a:t>
            </a:r>
          </a:p>
          <a:p>
            <a:pPr lvl="1"/>
            <a:r>
              <a:rPr lang="en-US" dirty="0" smtClean="0"/>
              <a:t>Prescribed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the parts to make the whole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Students take 6 classes</a:t>
            </a:r>
          </a:p>
          <a:p>
            <a:pPr lvl="1"/>
            <a:r>
              <a:rPr lang="en-US" dirty="0" smtClean="0"/>
              <a:t>Each class receives a score of 1-7</a:t>
            </a:r>
          </a:p>
          <a:p>
            <a:pPr lvl="2"/>
            <a:r>
              <a:rPr lang="en-US" dirty="0" smtClean="0"/>
              <a:t>6x7=42 points possible</a:t>
            </a:r>
          </a:p>
          <a:p>
            <a:pPr lvl="2"/>
            <a:r>
              <a:rPr lang="en-US" dirty="0" smtClean="0"/>
              <a:t>Goal for students is to get at least a 4 in each class</a:t>
            </a:r>
          </a:p>
          <a:p>
            <a:r>
              <a:rPr lang="en-US" dirty="0" smtClean="0"/>
              <a:t>TOK/EE and CAS</a:t>
            </a:r>
          </a:p>
          <a:p>
            <a:pPr lvl="1"/>
            <a:r>
              <a:rPr lang="en-US" dirty="0" smtClean="0"/>
              <a:t>Receive grades A-E</a:t>
            </a:r>
          </a:p>
          <a:p>
            <a:pPr lvl="1"/>
            <a:r>
              <a:rPr lang="en-US" dirty="0" smtClean="0"/>
              <a:t>Applied to the matrix to earn points 0-3</a:t>
            </a:r>
          </a:p>
          <a:p>
            <a:pPr lvl="1"/>
            <a:r>
              <a:rPr lang="en-US" dirty="0" smtClean="0"/>
              <a:t>Points are added to class scores</a:t>
            </a:r>
          </a:p>
          <a:p>
            <a:pPr lvl="1"/>
            <a:r>
              <a:rPr lang="en-US" dirty="0" smtClean="0"/>
              <a:t>CAS has been completed</a:t>
            </a:r>
          </a:p>
          <a:p>
            <a:r>
              <a:rPr lang="en-US" dirty="0" smtClean="0"/>
              <a:t>Points</a:t>
            </a:r>
          </a:p>
          <a:p>
            <a:pPr lvl="1"/>
            <a:r>
              <a:rPr lang="en-US" dirty="0" smtClean="0"/>
              <a:t>Most points that can be earned 45</a:t>
            </a:r>
          </a:p>
          <a:p>
            <a:pPr lvl="1"/>
            <a:r>
              <a:rPr lang="en-US" dirty="0" smtClean="0"/>
              <a:t>Fewest points that can be earned 24 (must fit Article 13 requirements-page 14).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of the IB Diploma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The IB diploma is awarded based on performance across all parts of the DP.</a:t>
            </a:r>
          </a:p>
          <a:p>
            <a:r>
              <a:rPr lang="en-US" dirty="0"/>
              <a:t>Each subject is graded 1–7, with 7 being the highest grade.</a:t>
            </a:r>
          </a:p>
          <a:p>
            <a:r>
              <a:rPr lang="en-US" dirty="0"/>
              <a:t>These grades are also used as points (that is, 7 points for a grade 7, 6 points for a grade 6, and so on) in determining if the diploma can be awarded.</a:t>
            </a:r>
          </a:p>
          <a:p>
            <a:r>
              <a:rPr lang="en-US" dirty="0"/>
              <a:t>TOK and the EE are graded A–E, with A being the highest grade. These two grades are then combined in the diploma points matrix to contribute between 0 and 3 points to the total.</a:t>
            </a:r>
          </a:p>
          <a:p>
            <a:r>
              <a:rPr lang="en-US" dirty="0"/>
              <a:t>CAS is not assessed but must be completed in order to pass the diploma. See section A2.2.2.</a:t>
            </a:r>
          </a:p>
          <a:p>
            <a:r>
              <a:rPr lang="en-US" dirty="0"/>
              <a:t>The overall maximum points from subject grades, TOK and the EE is therefore 45: ((6 × 7) + 3).</a:t>
            </a:r>
          </a:p>
          <a:p>
            <a:r>
              <a:rPr lang="en-US" dirty="0"/>
              <a:t>The minimum threshold for the award of the diploma is 24 points. If a candidate scores less than 24 points, the diploma is not awarded.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76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Award </a:t>
            </a:r>
            <a:r>
              <a:rPr lang="en-US" dirty="0"/>
              <a:t>of the IB Diploma </a:t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5633" y="2133600"/>
            <a:ext cx="7061200" cy="4159842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additional requirements for the award of the diploma are as follows.</a:t>
            </a:r>
          </a:p>
          <a:p>
            <a:r>
              <a:rPr lang="en-US" dirty="0"/>
              <a:t>CAS requirements have been met.</a:t>
            </a:r>
          </a:p>
          <a:p>
            <a:r>
              <a:rPr lang="en-US" dirty="0"/>
              <a:t>There is no “N” awarded for TOK, the EE or for a contributing subject.</a:t>
            </a:r>
          </a:p>
          <a:p>
            <a:r>
              <a:rPr lang="en-US" dirty="0"/>
              <a:t>There is no grade E awarded for TOK and/or the EE.</a:t>
            </a:r>
          </a:p>
          <a:p>
            <a:r>
              <a:rPr lang="en-US" dirty="0"/>
              <a:t>There is no grade 1 awarded in a subject/level.</a:t>
            </a:r>
          </a:p>
          <a:p>
            <a:r>
              <a:rPr lang="en-US" dirty="0"/>
              <a:t>There are no more than two grade 2s awarded (SL or HL).</a:t>
            </a:r>
          </a:p>
          <a:p>
            <a:r>
              <a:rPr lang="en-US" dirty="0"/>
              <a:t>There are no more than three grade 3s or below awarded (HL or SL).</a:t>
            </a:r>
          </a:p>
          <a:p>
            <a:r>
              <a:rPr lang="en-US" dirty="0"/>
              <a:t>The candidate has gained 12 points or more on HL subjects. (For candidates who register for four HL subjects, the three highest grades count.)</a:t>
            </a:r>
          </a:p>
          <a:p>
            <a:r>
              <a:rPr lang="en-US" dirty="0"/>
              <a:t>The candidate has gained 9 points or more on SL subjects. (Candidates who register for two SL subjects must gain at least 5 points at SL.)</a:t>
            </a:r>
          </a:p>
          <a:p>
            <a:r>
              <a:rPr lang="en-US" dirty="0"/>
              <a:t>The candidate has not received a penalty for academic misconduct from the final award committee.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065863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98983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050" b="1" dirty="0" smtClean="0"/>
              <a:t>Grade           Subject</a:t>
            </a:r>
            <a:endParaRPr lang="en-US" sz="1050" b="1" dirty="0"/>
          </a:p>
          <a:p>
            <a:r>
              <a:rPr lang="en-US" sz="1050" dirty="0"/>
              <a:t>5</a:t>
            </a:r>
            <a:r>
              <a:rPr lang="en-US" sz="1050" dirty="0" smtClean="0"/>
              <a:t>- 		ENGLISH </a:t>
            </a:r>
            <a:r>
              <a:rPr lang="en-US" sz="1050" dirty="0"/>
              <a:t>A: Literature HL in ENGLISH</a:t>
            </a:r>
          </a:p>
          <a:p>
            <a:r>
              <a:rPr lang="en-US" sz="1050" dirty="0"/>
              <a:t>4</a:t>
            </a:r>
            <a:r>
              <a:rPr lang="en-US" sz="1050" dirty="0" smtClean="0"/>
              <a:t>- 		FRENCH </a:t>
            </a:r>
            <a:r>
              <a:rPr lang="en-US" sz="1050" dirty="0"/>
              <a:t>AB. SL in FRENCH</a:t>
            </a:r>
          </a:p>
          <a:p>
            <a:r>
              <a:rPr lang="en-US" sz="1050" dirty="0" smtClean="0"/>
              <a:t>4- 		HIST.AMERICAS </a:t>
            </a:r>
            <a:r>
              <a:rPr lang="en-US" sz="1050" dirty="0"/>
              <a:t>HL in ENGLISH</a:t>
            </a:r>
          </a:p>
          <a:p>
            <a:r>
              <a:rPr lang="en-US" sz="1050" dirty="0" smtClean="0"/>
              <a:t>3- 		BIOLOGY </a:t>
            </a:r>
            <a:r>
              <a:rPr lang="en-US" sz="1050" dirty="0"/>
              <a:t>SL in ENGLISH</a:t>
            </a:r>
          </a:p>
          <a:p>
            <a:r>
              <a:rPr lang="en-US" sz="1050" dirty="0" smtClean="0"/>
              <a:t>3- 		MATHEMATICS </a:t>
            </a:r>
            <a:r>
              <a:rPr lang="en-US" sz="1050" dirty="0"/>
              <a:t>SL in ENGLISH</a:t>
            </a:r>
          </a:p>
          <a:p>
            <a:r>
              <a:rPr lang="en-US" sz="1050" dirty="0"/>
              <a:t>D</a:t>
            </a:r>
            <a:r>
              <a:rPr lang="en-US" sz="1050" dirty="0" smtClean="0"/>
              <a:t>- 	MUSIC </a:t>
            </a:r>
            <a:r>
              <a:rPr lang="en-US" sz="1050" dirty="0"/>
              <a:t>EE in ENGLISH</a:t>
            </a:r>
          </a:p>
          <a:p>
            <a:r>
              <a:rPr lang="en-US" sz="1050" dirty="0" smtClean="0"/>
              <a:t>4-		MUSIC </a:t>
            </a:r>
            <a:r>
              <a:rPr lang="en-US" sz="1050" dirty="0"/>
              <a:t>HL in ENGLISH</a:t>
            </a:r>
          </a:p>
          <a:p>
            <a:r>
              <a:rPr lang="en-US" sz="1050" dirty="0"/>
              <a:t>C</a:t>
            </a:r>
            <a:r>
              <a:rPr lang="en-US" sz="1050" dirty="0" smtClean="0"/>
              <a:t>- 		THEORY </a:t>
            </a:r>
            <a:r>
              <a:rPr lang="en-US" sz="1050" dirty="0"/>
              <a:t>KNOWL. TK in ENGLISH</a:t>
            </a:r>
          </a:p>
          <a:p>
            <a:pPr marL="109728" indent="0">
              <a:buNone/>
            </a:pPr>
            <a:endParaRPr lang="en-US" sz="1050" dirty="0" smtClean="0"/>
          </a:p>
          <a:p>
            <a:pPr marL="109728" indent="0">
              <a:spcAft>
                <a:spcPts val="0"/>
              </a:spcAft>
              <a:buNone/>
            </a:pPr>
            <a:r>
              <a:rPr lang="en-US" sz="1050" dirty="0" smtClean="0"/>
              <a:t>EE/TOK </a:t>
            </a:r>
            <a:r>
              <a:rPr lang="en-US" sz="1050" dirty="0"/>
              <a:t>points</a:t>
            </a:r>
            <a:r>
              <a:rPr lang="en-US" sz="1050" dirty="0" smtClean="0"/>
              <a:t>: 0</a:t>
            </a:r>
            <a:endParaRPr lang="en-US" sz="1050" dirty="0"/>
          </a:p>
          <a:p>
            <a:pPr marL="109728" indent="0">
              <a:spcAft>
                <a:spcPts val="0"/>
              </a:spcAft>
              <a:buNone/>
            </a:pPr>
            <a:r>
              <a:rPr lang="en-US" sz="1050" dirty="0"/>
              <a:t>Total Points</a:t>
            </a:r>
            <a:r>
              <a:rPr lang="en-US" sz="1050" dirty="0" smtClean="0"/>
              <a:t>: 23</a:t>
            </a:r>
          </a:p>
          <a:p>
            <a:pPr marL="109728" indent="0">
              <a:spcAft>
                <a:spcPts val="0"/>
              </a:spcAft>
              <a:buNone/>
            </a:pPr>
            <a:endParaRPr lang="en-US" sz="1050" dirty="0" smtClean="0"/>
          </a:p>
          <a:p>
            <a:pPr marL="109728" indent="0">
              <a:spcAft>
                <a:spcPts val="0"/>
              </a:spcAft>
              <a:buNone/>
            </a:pPr>
            <a:r>
              <a:rPr lang="en-US" sz="1050" dirty="0" smtClean="0"/>
              <a:t>Result: Diploma </a:t>
            </a:r>
            <a:r>
              <a:rPr lang="en-US" sz="1050" dirty="0"/>
              <a:t>not </a:t>
            </a:r>
            <a:r>
              <a:rPr lang="en-US" sz="1050" dirty="0" smtClean="0"/>
              <a:t>awarded</a:t>
            </a:r>
            <a:endParaRPr lang="en-US" sz="1050" dirty="0"/>
          </a:p>
          <a:p>
            <a:pPr marL="109728" indent="0">
              <a:spcAft>
                <a:spcPts val="0"/>
              </a:spcAft>
              <a:buNone/>
            </a:pPr>
            <a:r>
              <a:rPr lang="en-US" sz="1050" dirty="0" smtClean="0"/>
              <a:t>Candidate earned fewer than 24 points</a:t>
            </a:r>
            <a:endParaRPr lang="en-US" sz="105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109728" indent="0">
              <a:buNone/>
            </a:pPr>
            <a:r>
              <a:rPr lang="en-US" sz="3200" b="1" dirty="0"/>
              <a:t>Grade           Subject</a:t>
            </a:r>
          </a:p>
          <a:p>
            <a:r>
              <a:rPr lang="en-US" sz="3200" dirty="0" smtClean="0"/>
              <a:t>4- </a:t>
            </a:r>
            <a:r>
              <a:rPr lang="en-US" sz="3200" dirty="0"/>
              <a:t>		ENGLISH A: Literature HL in ENGLISH</a:t>
            </a:r>
          </a:p>
          <a:p>
            <a:r>
              <a:rPr lang="en-US" sz="3200" dirty="0" smtClean="0"/>
              <a:t>3- </a:t>
            </a:r>
            <a:r>
              <a:rPr lang="en-US" sz="3200" dirty="0"/>
              <a:t>		FRENCH AB. SL in FRENCH</a:t>
            </a:r>
          </a:p>
          <a:p>
            <a:r>
              <a:rPr lang="en-US" sz="3200" dirty="0"/>
              <a:t>4- 		HIST.AMERICAS HL in ENGLISH</a:t>
            </a:r>
          </a:p>
          <a:p>
            <a:r>
              <a:rPr lang="en-US" sz="3200" dirty="0" smtClean="0"/>
              <a:t>B- </a:t>
            </a:r>
            <a:r>
              <a:rPr lang="en-US" sz="3200" dirty="0"/>
              <a:t>		</a:t>
            </a:r>
            <a:r>
              <a:rPr lang="en-US" sz="3200" dirty="0" smtClean="0"/>
              <a:t>HISTORY EE in ENGLISH</a:t>
            </a:r>
            <a:endParaRPr lang="en-US" sz="3200" dirty="0"/>
          </a:p>
          <a:p>
            <a:r>
              <a:rPr lang="en-US" sz="3200" dirty="0" smtClean="0"/>
              <a:t>4- </a:t>
            </a:r>
            <a:r>
              <a:rPr lang="en-US" sz="3200" dirty="0"/>
              <a:t>		BIOLOGY SL in ENGLISH</a:t>
            </a:r>
          </a:p>
          <a:p>
            <a:r>
              <a:rPr lang="en-US" sz="3200" dirty="0" smtClean="0"/>
              <a:t>3- </a:t>
            </a:r>
            <a:r>
              <a:rPr lang="en-US" sz="3200" dirty="0"/>
              <a:t>		MATHEMATICS SL in ENGLISH</a:t>
            </a:r>
            <a:endParaRPr lang="en-US" sz="3200" dirty="0" smtClean="0"/>
          </a:p>
          <a:p>
            <a:r>
              <a:rPr lang="en-US" sz="3200" dirty="0" smtClean="0"/>
              <a:t>4-</a:t>
            </a:r>
            <a:r>
              <a:rPr lang="en-US" sz="3200" dirty="0"/>
              <a:t>		</a:t>
            </a:r>
            <a:r>
              <a:rPr lang="en-US" sz="3200" dirty="0" smtClean="0"/>
              <a:t>VISUAL ARTS </a:t>
            </a:r>
            <a:r>
              <a:rPr lang="en-US" sz="3200" dirty="0"/>
              <a:t>HL in ENGLISH</a:t>
            </a:r>
          </a:p>
          <a:p>
            <a:r>
              <a:rPr lang="en-US" sz="3200" dirty="0"/>
              <a:t>C- 		THEORY KNOWL. TK in ENGLISH</a:t>
            </a:r>
          </a:p>
          <a:p>
            <a:pPr marL="109728" indent="0">
              <a:buNone/>
            </a:pPr>
            <a:endParaRPr lang="en-US" sz="3200" dirty="0"/>
          </a:p>
          <a:p>
            <a:pPr marL="109728" indent="0">
              <a:buNone/>
            </a:pPr>
            <a:r>
              <a:rPr lang="en-US" sz="3200" dirty="0"/>
              <a:t>EE/TOK points: </a:t>
            </a:r>
            <a:r>
              <a:rPr lang="en-US" sz="3200" dirty="0" smtClean="0"/>
              <a:t>2</a:t>
            </a:r>
            <a:endParaRPr lang="en-US" sz="3200" dirty="0"/>
          </a:p>
          <a:p>
            <a:pPr marL="109728" indent="0">
              <a:buNone/>
            </a:pPr>
            <a:r>
              <a:rPr lang="en-US" sz="3200" dirty="0"/>
              <a:t>Total Points: </a:t>
            </a:r>
            <a:r>
              <a:rPr lang="en-US" sz="3200" dirty="0" smtClean="0"/>
              <a:t>24</a:t>
            </a:r>
            <a:endParaRPr lang="en-US" sz="3200" dirty="0"/>
          </a:p>
          <a:p>
            <a:pPr marL="109728" indent="0">
              <a:buNone/>
            </a:pPr>
            <a:endParaRPr lang="en-US" sz="3200" dirty="0"/>
          </a:p>
          <a:p>
            <a:pPr marL="109728" indent="0">
              <a:buNone/>
            </a:pPr>
            <a:r>
              <a:rPr lang="en-US" sz="3200" dirty="0"/>
              <a:t>Result: Diploma </a:t>
            </a:r>
            <a:r>
              <a:rPr lang="en-US" sz="3200" dirty="0" smtClean="0"/>
              <a:t>awarded</a:t>
            </a:r>
            <a:endParaRPr lang="en-US" sz="3200" dirty="0"/>
          </a:p>
          <a:p>
            <a:pPr marL="109728" indent="0">
              <a:buNone/>
            </a:pPr>
            <a:endParaRPr lang="en-US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761232"/>
          </a:xfrm>
        </p:spPr>
        <p:txBody>
          <a:bodyPr>
            <a:normAutofit fontScale="32500" lnSpcReduction="20000"/>
          </a:bodyPr>
          <a:lstStyle/>
          <a:p>
            <a:pPr marL="109728" indent="0">
              <a:buNone/>
            </a:pPr>
            <a:r>
              <a:rPr lang="en-US" sz="3200" b="1" dirty="0"/>
              <a:t>Grade           Subject</a:t>
            </a:r>
          </a:p>
          <a:p>
            <a:r>
              <a:rPr lang="en-US" sz="3200" dirty="0"/>
              <a:t>4- 	</a:t>
            </a:r>
            <a:r>
              <a:rPr lang="en-US" sz="3200" dirty="0" smtClean="0"/>
              <a:t>ENGLISH </a:t>
            </a:r>
            <a:r>
              <a:rPr lang="en-US" sz="3200" dirty="0"/>
              <a:t>A: Literature </a:t>
            </a:r>
            <a:r>
              <a:rPr lang="en-US" sz="3200" dirty="0" smtClean="0"/>
              <a:t>SL </a:t>
            </a:r>
            <a:r>
              <a:rPr lang="en-US" sz="3200" dirty="0"/>
              <a:t>in ENGLISH</a:t>
            </a:r>
          </a:p>
          <a:p>
            <a:r>
              <a:rPr lang="en-US" sz="3200" dirty="0"/>
              <a:t>4</a:t>
            </a:r>
            <a:r>
              <a:rPr lang="en-US" sz="3200" dirty="0" smtClean="0"/>
              <a:t>- </a:t>
            </a:r>
            <a:r>
              <a:rPr lang="en-US" sz="3200" dirty="0"/>
              <a:t>	</a:t>
            </a:r>
            <a:r>
              <a:rPr lang="en-US" sz="3200" dirty="0" smtClean="0"/>
              <a:t>SPANISH B </a:t>
            </a:r>
            <a:r>
              <a:rPr lang="en-US" sz="3200" dirty="0"/>
              <a:t>SL in </a:t>
            </a:r>
            <a:r>
              <a:rPr lang="en-US" sz="3200" dirty="0" smtClean="0"/>
              <a:t>SPANISH</a:t>
            </a:r>
            <a:endParaRPr lang="en-US" sz="3200" dirty="0"/>
          </a:p>
          <a:p>
            <a:r>
              <a:rPr lang="en-US" sz="3200" dirty="0"/>
              <a:t>4- 	</a:t>
            </a:r>
            <a:r>
              <a:rPr lang="en-US" sz="3200" dirty="0" smtClean="0"/>
              <a:t>HIST.AMERICAS </a:t>
            </a:r>
            <a:r>
              <a:rPr lang="en-US" sz="3200" dirty="0"/>
              <a:t>HL in ENGLISH</a:t>
            </a:r>
          </a:p>
          <a:p>
            <a:r>
              <a:rPr lang="en-US" sz="3200" dirty="0"/>
              <a:t>3- 	</a:t>
            </a:r>
            <a:r>
              <a:rPr lang="en-US" sz="3200" dirty="0" smtClean="0"/>
              <a:t>BIOLOGY HL </a:t>
            </a:r>
            <a:r>
              <a:rPr lang="en-US" sz="3200" dirty="0"/>
              <a:t>in ENGLISH</a:t>
            </a:r>
          </a:p>
          <a:p>
            <a:r>
              <a:rPr lang="en-US" sz="3200" dirty="0" smtClean="0"/>
              <a:t>5- </a:t>
            </a:r>
            <a:r>
              <a:rPr lang="en-US" sz="3200" dirty="0"/>
              <a:t>	</a:t>
            </a:r>
            <a:r>
              <a:rPr lang="en-US" sz="3200" dirty="0" smtClean="0"/>
              <a:t>MATH STUDIES </a:t>
            </a:r>
            <a:r>
              <a:rPr lang="en-US" sz="3200" dirty="0"/>
              <a:t>SL in ENGLISH</a:t>
            </a:r>
          </a:p>
          <a:p>
            <a:r>
              <a:rPr lang="en-US" sz="3200" dirty="0"/>
              <a:t>C</a:t>
            </a:r>
            <a:r>
              <a:rPr lang="en-US" sz="3200" dirty="0" smtClean="0"/>
              <a:t>- </a:t>
            </a:r>
            <a:r>
              <a:rPr lang="en-US" sz="3200" dirty="0"/>
              <a:t>	</a:t>
            </a:r>
            <a:r>
              <a:rPr lang="en-US" sz="3200" dirty="0" smtClean="0"/>
              <a:t>PEACE&amp;CONFLICT ST EE in ENGLISH</a:t>
            </a:r>
            <a:endParaRPr lang="en-US" sz="3200" dirty="0"/>
          </a:p>
          <a:p>
            <a:r>
              <a:rPr lang="en-US" sz="3200" dirty="0"/>
              <a:t>4-	</a:t>
            </a:r>
            <a:r>
              <a:rPr lang="en-US" sz="3200" dirty="0" smtClean="0"/>
              <a:t>PSYCHOLOGY </a:t>
            </a:r>
            <a:r>
              <a:rPr lang="en-US" sz="3200" dirty="0"/>
              <a:t>HL in ENGLISH</a:t>
            </a:r>
          </a:p>
          <a:p>
            <a:r>
              <a:rPr lang="en-US" sz="3200" dirty="0" smtClean="0"/>
              <a:t>C- </a:t>
            </a:r>
            <a:r>
              <a:rPr lang="en-US" sz="3200" dirty="0"/>
              <a:t>	</a:t>
            </a:r>
            <a:r>
              <a:rPr lang="en-US" sz="3200" dirty="0" smtClean="0"/>
              <a:t>THEORY </a:t>
            </a:r>
            <a:r>
              <a:rPr lang="en-US" sz="3200" dirty="0"/>
              <a:t>KNOWL. TK in ENGLISH</a:t>
            </a:r>
          </a:p>
          <a:p>
            <a:pPr marL="109728" indent="0">
              <a:buNone/>
            </a:pPr>
            <a:endParaRPr lang="en-US" sz="3200" dirty="0"/>
          </a:p>
          <a:p>
            <a:pPr marL="109728" indent="0">
              <a:buNone/>
            </a:pPr>
            <a:r>
              <a:rPr lang="en-US" sz="3200" dirty="0"/>
              <a:t>EE/TOK points: 1</a:t>
            </a:r>
          </a:p>
          <a:p>
            <a:pPr marL="109728" indent="0">
              <a:buNone/>
            </a:pPr>
            <a:r>
              <a:rPr lang="en-US" sz="3200" dirty="0"/>
              <a:t>Total Points: </a:t>
            </a:r>
            <a:r>
              <a:rPr lang="en-US" sz="3200" dirty="0" smtClean="0"/>
              <a:t>25</a:t>
            </a:r>
            <a:endParaRPr lang="en-US" sz="3200" dirty="0"/>
          </a:p>
          <a:p>
            <a:pPr marL="109728" indent="0">
              <a:buNone/>
            </a:pPr>
            <a:endParaRPr lang="en-US" sz="3200" dirty="0" smtClean="0"/>
          </a:p>
          <a:p>
            <a:pPr marL="109728" indent="0">
              <a:buNone/>
            </a:pPr>
            <a:r>
              <a:rPr lang="en-US" sz="3200" dirty="0" smtClean="0"/>
              <a:t>Results: Diploma not awarded</a:t>
            </a:r>
            <a:endParaRPr lang="en-US" sz="3200" dirty="0"/>
          </a:p>
          <a:p>
            <a:pPr marL="109728" indent="0">
              <a:buNone/>
            </a:pPr>
            <a:r>
              <a:rPr lang="en-US" sz="3200" dirty="0"/>
              <a:t>Candidate </a:t>
            </a:r>
            <a:r>
              <a:rPr lang="en-US" sz="3200" dirty="0" smtClean="0"/>
              <a:t>has gained fewer than 12 points on HL subjects</a:t>
            </a:r>
            <a:endParaRPr lang="en-US" sz="3200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109728" indent="0">
              <a:buNone/>
            </a:pPr>
            <a:r>
              <a:rPr lang="en-US" sz="3200" b="1" dirty="0"/>
              <a:t>Grade </a:t>
            </a:r>
            <a:r>
              <a:rPr lang="en-US" sz="3200" b="1" dirty="0" smtClean="0"/>
              <a:t>          Subject</a:t>
            </a:r>
            <a:endParaRPr lang="en-US" sz="3200" b="1" dirty="0"/>
          </a:p>
          <a:p>
            <a:r>
              <a:rPr lang="en-US" sz="3200" dirty="0" smtClean="0"/>
              <a:t>4- 	ENGLISH </a:t>
            </a:r>
            <a:r>
              <a:rPr lang="en-US" sz="3200" dirty="0"/>
              <a:t>A: Literature HL in ENGLISH</a:t>
            </a:r>
          </a:p>
          <a:p>
            <a:r>
              <a:rPr lang="en-US" sz="3200" dirty="0" smtClean="0"/>
              <a:t>5- 	SPANISH </a:t>
            </a:r>
            <a:r>
              <a:rPr lang="en-US" sz="3200" dirty="0"/>
              <a:t>B SL in SPANISH</a:t>
            </a:r>
          </a:p>
          <a:p>
            <a:r>
              <a:rPr lang="en-US" sz="3200" dirty="0" smtClean="0"/>
              <a:t>4- 	HIST.AMERICAS </a:t>
            </a:r>
            <a:r>
              <a:rPr lang="en-US" sz="3200" dirty="0"/>
              <a:t>HL in ENGLISH</a:t>
            </a:r>
          </a:p>
          <a:p>
            <a:r>
              <a:rPr lang="en-US" sz="3200" dirty="0" smtClean="0"/>
              <a:t>3- 	BIOLOGY </a:t>
            </a:r>
            <a:r>
              <a:rPr lang="en-US" sz="3200" dirty="0"/>
              <a:t>SL in ENGLISH</a:t>
            </a:r>
          </a:p>
          <a:p>
            <a:r>
              <a:rPr lang="en-US" sz="3200" dirty="0" smtClean="0"/>
              <a:t>3- 	MATHEMATICS </a:t>
            </a:r>
            <a:r>
              <a:rPr lang="en-US" sz="3200" dirty="0"/>
              <a:t>SL in ENGLISH</a:t>
            </a:r>
          </a:p>
          <a:p>
            <a:r>
              <a:rPr lang="en-US" sz="3200" dirty="0" smtClean="0"/>
              <a:t>C- 	VISUAL </a:t>
            </a:r>
            <a:r>
              <a:rPr lang="en-US" sz="3200" dirty="0"/>
              <a:t>ARTS EE in ENGLISH</a:t>
            </a:r>
          </a:p>
          <a:p>
            <a:r>
              <a:rPr lang="en-US" sz="3200" dirty="0" smtClean="0"/>
              <a:t>4 - 	VISUAL </a:t>
            </a:r>
            <a:r>
              <a:rPr lang="en-US" sz="3200" dirty="0"/>
              <a:t>ARTS OPTION A HL in </a:t>
            </a:r>
            <a:r>
              <a:rPr lang="en-US" sz="3200" dirty="0" smtClean="0"/>
              <a:t>ENGLISH</a:t>
            </a:r>
            <a:endParaRPr lang="en-US" sz="3200" dirty="0"/>
          </a:p>
          <a:p>
            <a:r>
              <a:rPr lang="en-US" sz="3200" dirty="0" smtClean="0"/>
              <a:t>C- 	THEORY </a:t>
            </a:r>
            <a:r>
              <a:rPr lang="en-US" sz="3200" dirty="0"/>
              <a:t>KNOWL. TK in </a:t>
            </a:r>
            <a:r>
              <a:rPr lang="en-US" sz="3200" dirty="0" smtClean="0"/>
              <a:t>ENGLISH</a:t>
            </a:r>
          </a:p>
          <a:p>
            <a:endParaRPr lang="en-US" sz="3200" dirty="0"/>
          </a:p>
          <a:p>
            <a:pPr marL="109728" indent="0">
              <a:buNone/>
            </a:pPr>
            <a:r>
              <a:rPr lang="en-US" sz="3200" dirty="0"/>
              <a:t>EE/TOK points: </a:t>
            </a:r>
            <a:r>
              <a:rPr lang="en-US" sz="3200" dirty="0" smtClean="0"/>
              <a:t>1</a:t>
            </a:r>
            <a:endParaRPr lang="en-US" sz="3200" dirty="0"/>
          </a:p>
          <a:p>
            <a:pPr marL="109728" indent="0">
              <a:buNone/>
            </a:pPr>
            <a:r>
              <a:rPr lang="en-US" sz="3200" dirty="0"/>
              <a:t>Total Points: </a:t>
            </a:r>
            <a:r>
              <a:rPr lang="en-US" sz="3200" dirty="0" smtClean="0"/>
              <a:t>24</a:t>
            </a:r>
          </a:p>
          <a:p>
            <a:pPr marL="109728" indent="0">
              <a:buNone/>
            </a:pPr>
            <a:endParaRPr lang="en-US" sz="3200" dirty="0"/>
          </a:p>
          <a:p>
            <a:pPr marL="109728" indent="0">
              <a:buNone/>
            </a:pPr>
            <a:r>
              <a:rPr lang="en-US" sz="3200" dirty="0" smtClean="0"/>
              <a:t>Results: Diploma awarded</a:t>
            </a:r>
            <a:endParaRPr lang="en-US" sz="3200" dirty="0"/>
          </a:p>
          <a:p>
            <a:pPr marL="109728" indent="0">
              <a:buNone/>
            </a:pPr>
            <a:endParaRPr lang="en-US" sz="1300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IB results are released in the month of July following students’ senior year.</a:t>
            </a:r>
          </a:p>
          <a:p>
            <a:r>
              <a:rPr lang="en-US" dirty="0" smtClean="0"/>
              <a:t>Students are able to request that IB scores are sent to a college of choice at no cost.</a:t>
            </a:r>
          </a:p>
          <a:p>
            <a:pPr lvl="1"/>
            <a:r>
              <a:rPr lang="en-US" dirty="0" smtClean="0"/>
              <a:t>If students do not report intended college of attendance by June 1 of senior year, the student will have to request scores on their own for a fee.</a:t>
            </a:r>
          </a:p>
          <a:p>
            <a:r>
              <a:rPr lang="en-US" dirty="0" smtClean="0"/>
              <a:t>Students may request to have a predicted grades sheet completed for the schools they are applying to during their senior year, with the understanding the those scores are only a prediction and will not be accurate until after May examinations are taken.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City’s Growth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our Diploma </a:t>
            </a:r>
            <a:r>
              <a:rPr lang="en-US" dirty="0" err="1" smtClean="0"/>
              <a:t>Programme</a:t>
            </a:r>
            <a:r>
              <a:rPr lang="en-US" dirty="0" smtClean="0"/>
              <a:t> has grown over the first four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City’s Growth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328976"/>
              </p:ext>
            </p:extLst>
          </p:nvPr>
        </p:nvGraphicFramePr>
        <p:xfrm>
          <a:off x="1176338" y="2490788"/>
          <a:ext cx="6799262" cy="344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74392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914400" y="1447800"/>
            <a:ext cx="73152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Staff meeting and PD days focused on horizontal and vertical alignment</a:t>
            </a:r>
          </a:p>
          <a:p>
            <a:pPr lvl="1"/>
            <a:r>
              <a:rPr lang="en-US" dirty="0" smtClean="0"/>
              <a:t>Address MYP to DP transitional challenges</a:t>
            </a:r>
          </a:p>
          <a:p>
            <a:r>
              <a:rPr lang="en-US" dirty="0" smtClean="0"/>
              <a:t>Ordering examiner feedback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/>
              <a:t>Critical for DP teachers to pinpoint gaps and important look </a:t>
            </a:r>
            <a:r>
              <a:rPr lang="en-US" dirty="0" err="1" smtClean="0"/>
              <a:t>fors</a:t>
            </a:r>
            <a:endParaRPr lang="en-US" dirty="0" smtClean="0"/>
          </a:p>
          <a:p>
            <a:r>
              <a:rPr lang="en-US" dirty="0" smtClean="0"/>
              <a:t>Building in within the master schedule</a:t>
            </a:r>
          </a:p>
          <a:p>
            <a:pPr lvl="1"/>
            <a:r>
              <a:rPr lang="en-US" dirty="0" smtClean="0"/>
              <a:t>Research Strategies- 8</a:t>
            </a:r>
            <a:r>
              <a:rPr lang="en-US" baseline="30000" dirty="0" smtClean="0"/>
              <a:t>th</a:t>
            </a:r>
            <a:r>
              <a:rPr lang="en-US" dirty="0" smtClean="0"/>
              <a:t> hour focus on EE and CAS</a:t>
            </a:r>
          </a:p>
          <a:p>
            <a:r>
              <a:rPr lang="en-US" dirty="0" smtClean="0"/>
              <a:t>Increased training for all staff</a:t>
            </a:r>
          </a:p>
          <a:p>
            <a:r>
              <a:rPr lang="en-US" dirty="0" smtClean="0"/>
              <a:t>Refining the internal assessment calendar to help stagger the deadlines for students (and staff)</a:t>
            </a:r>
          </a:p>
          <a:p>
            <a:pPr marL="603504" lvl="2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/>
              <a:t>Makes progression more manageable for </a:t>
            </a:r>
            <a:r>
              <a:rPr lang="en-US" dirty="0" smtClean="0"/>
              <a:t>students</a:t>
            </a:r>
          </a:p>
          <a:p>
            <a:r>
              <a:rPr lang="en-US" dirty="0" smtClean="0"/>
              <a:t>Changed school schedule</a:t>
            </a:r>
          </a:p>
          <a:p>
            <a:pPr lvl="1"/>
            <a:r>
              <a:rPr lang="en-US" dirty="0" smtClean="0"/>
              <a:t>Increase teacher-student contact time and in turn strengthened positive teacher-student relationships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14400" y="381000"/>
            <a:ext cx="6799262" cy="1303337"/>
          </a:xfrm>
        </p:spPr>
        <p:txBody>
          <a:bodyPr/>
          <a:lstStyle/>
          <a:p>
            <a:r>
              <a:rPr lang="en-US" dirty="0" smtClean="0"/>
              <a:t>City’s </a:t>
            </a:r>
            <a:r>
              <a:rPr lang="en-US" dirty="0" smtClean="0"/>
              <a:t>Growth- what changed?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students successful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can parents do to support their students success in the Diploma </a:t>
            </a:r>
            <a:r>
              <a:rPr lang="en-US" dirty="0" err="1" smtClean="0"/>
              <a:t>Programme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Diploma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 in the Diploma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en-US" b="1" dirty="0"/>
              <a:t>Encourage students to </a:t>
            </a:r>
            <a:endParaRPr lang="en-US" b="1" dirty="0" smtClean="0"/>
          </a:p>
          <a:p>
            <a:pPr marL="109728" indent="0">
              <a:buNone/>
            </a:pPr>
            <a:r>
              <a:rPr lang="en-US" b="1" dirty="0" smtClean="0"/>
              <a:t>1) Pick </a:t>
            </a:r>
            <a:r>
              <a:rPr lang="en-US" b="1" dirty="0"/>
              <a:t>subjects </a:t>
            </a:r>
            <a:r>
              <a:rPr lang="en-US" b="1" dirty="0" smtClean="0"/>
              <a:t>they are enthusiastic </a:t>
            </a:r>
            <a:r>
              <a:rPr lang="en-US" b="1" dirty="0"/>
              <a:t>about.</a:t>
            </a:r>
            <a:r>
              <a:rPr lang="en-US" dirty="0"/>
              <a:t> </a:t>
            </a:r>
            <a:endParaRPr lang="en-US" dirty="0" smtClean="0"/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-Math, Science, Group 6</a:t>
            </a:r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r>
              <a:rPr lang="en-US" b="1" dirty="0" smtClean="0"/>
              <a:t>2) Choose Higher Level and Standard Level Subjects wisely.</a:t>
            </a:r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r>
              <a:rPr lang="en-US" b="1" dirty="0" smtClean="0"/>
              <a:t>3)Learn the command terms and objectives for the subjects</a:t>
            </a:r>
          </a:p>
          <a:p>
            <a:pPr marL="109728" indent="0">
              <a:buNone/>
            </a:pPr>
            <a:r>
              <a:rPr lang="en-US" b="1" dirty="0"/>
              <a:t>	</a:t>
            </a:r>
            <a:r>
              <a:rPr lang="en-US" dirty="0" smtClean="0"/>
              <a:t>-Using subject specific terminology will allow students to demonstrate their understanding.</a:t>
            </a:r>
            <a:endParaRPr lang="en-US" b="1" dirty="0" smtClean="0"/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r>
              <a:rPr lang="en-US" b="1" dirty="0"/>
              <a:t>4</a:t>
            </a:r>
            <a:r>
              <a:rPr lang="en-US" b="1" dirty="0" smtClean="0"/>
              <a:t>)Use time </a:t>
            </a:r>
            <a:r>
              <a:rPr lang="en-US" b="1" dirty="0"/>
              <a:t>m</a:t>
            </a:r>
            <a:r>
              <a:rPr lang="en-US" b="1" dirty="0" smtClean="0"/>
              <a:t>anagement</a:t>
            </a:r>
          </a:p>
          <a:p>
            <a:pPr marL="109728" indent="0">
              <a:buNone/>
            </a:pPr>
            <a:r>
              <a:rPr lang="en-US" b="1" dirty="0"/>
              <a:t>	</a:t>
            </a:r>
            <a:r>
              <a:rPr lang="en-US" dirty="0" smtClean="0"/>
              <a:t>-Keep up with assignments</a:t>
            </a:r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71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in the IB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b="1" dirty="0"/>
              <a:t>5</a:t>
            </a:r>
            <a:r>
              <a:rPr lang="en-US" b="1" dirty="0" smtClean="0"/>
              <a:t>)Start </a:t>
            </a:r>
            <a:r>
              <a:rPr lang="en-US" b="1" dirty="0"/>
              <a:t>the EE </a:t>
            </a:r>
            <a:r>
              <a:rPr lang="en-US" b="1" dirty="0" smtClean="0"/>
              <a:t>early and work on it incrementally </a:t>
            </a:r>
            <a:endParaRPr lang="en-US" b="1" dirty="0"/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r>
              <a:rPr lang="en-US" b="1" dirty="0"/>
              <a:t>6</a:t>
            </a:r>
            <a:r>
              <a:rPr lang="en-US" b="1" dirty="0" smtClean="0"/>
              <a:t>)Take </a:t>
            </a:r>
            <a:r>
              <a:rPr lang="en-US" b="1" dirty="0"/>
              <a:t>TOK seriously</a:t>
            </a:r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r>
              <a:rPr lang="en-US" b="1" dirty="0" smtClean="0"/>
              <a:t>7) Have a support system</a:t>
            </a:r>
          </a:p>
          <a:p>
            <a:pPr marL="109728" indent="0">
              <a:buNone/>
            </a:pPr>
            <a:r>
              <a:rPr lang="en-US" b="1" dirty="0"/>
              <a:t>	</a:t>
            </a:r>
            <a:r>
              <a:rPr lang="en-US" dirty="0" smtClean="0"/>
              <a:t>-parents, friends, IB alum</a:t>
            </a:r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r>
              <a:rPr lang="en-US" b="1" dirty="0"/>
              <a:t>8</a:t>
            </a:r>
            <a:r>
              <a:rPr lang="en-US" b="1" dirty="0" smtClean="0"/>
              <a:t>) Practice skills needed for examinations</a:t>
            </a:r>
          </a:p>
          <a:p>
            <a:pPr marL="109728" indent="0">
              <a:buNone/>
            </a:pPr>
            <a:r>
              <a:rPr lang="en-US" dirty="0"/>
              <a:t>	</a:t>
            </a:r>
            <a:r>
              <a:rPr lang="en-US" dirty="0" smtClean="0"/>
              <a:t>-practice tests and questions are available for all subjects</a:t>
            </a:r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r>
              <a:rPr lang="en-US" b="1" dirty="0"/>
              <a:t>9</a:t>
            </a:r>
            <a:r>
              <a:rPr lang="en-US" b="1" dirty="0" smtClean="0"/>
              <a:t>) Set aside “me” time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51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regards to the Diploma </a:t>
            </a:r>
            <a:r>
              <a:rPr lang="en-US" dirty="0" err="1" smtClean="0"/>
              <a:t>Programme</a:t>
            </a:r>
            <a:r>
              <a:rPr lang="en-US" dirty="0" smtClean="0"/>
              <a:t>, specifically diploma attainment, what questions do you 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9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 </a:t>
            </a:r>
            <a:r>
              <a:rPr lang="en-US" dirty="0" err="1" smtClean="0"/>
              <a:t>Programme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</a:t>
            </a:r>
            <a:r>
              <a:rPr lang="en-US" dirty="0" smtClean="0"/>
              <a:t>Diploma </a:t>
            </a:r>
            <a:r>
              <a:rPr lang="en-US" dirty="0" err="1"/>
              <a:t>Programme</a:t>
            </a:r>
            <a:r>
              <a:rPr lang="en-US" dirty="0"/>
              <a:t> is a challenging two-year pre-university </a:t>
            </a:r>
            <a:r>
              <a:rPr lang="en-US" dirty="0" smtClean="0"/>
              <a:t>curriculum. </a:t>
            </a:r>
            <a:r>
              <a:rPr lang="en-US" dirty="0"/>
              <a:t>It leads to a qualification that is widely recognized by the world’s leading universities.</a:t>
            </a:r>
          </a:p>
          <a:p>
            <a:r>
              <a:rPr lang="en-US" dirty="0" smtClean="0"/>
              <a:t>The </a:t>
            </a:r>
            <a:r>
              <a:rPr lang="en-US" dirty="0"/>
              <a:t>Diploma </a:t>
            </a:r>
            <a:r>
              <a:rPr lang="en-US" dirty="0" err="1"/>
              <a:t>Programme</a:t>
            </a:r>
            <a:r>
              <a:rPr lang="en-US" dirty="0"/>
              <a:t> prepares students for university and encourages them to:</a:t>
            </a:r>
          </a:p>
          <a:p>
            <a:pPr lvl="1"/>
            <a:r>
              <a:rPr lang="en-US" dirty="0"/>
              <a:t>ask challenging questions</a:t>
            </a:r>
          </a:p>
          <a:p>
            <a:pPr lvl="1"/>
            <a:r>
              <a:rPr lang="en-US" dirty="0"/>
              <a:t>learn how to learn</a:t>
            </a:r>
          </a:p>
          <a:p>
            <a:pPr lvl="1"/>
            <a:r>
              <a:rPr lang="en-US" dirty="0"/>
              <a:t>develop a strong sense of their own identity and culture</a:t>
            </a:r>
          </a:p>
          <a:p>
            <a:pPr lvl="1"/>
            <a:r>
              <a:rPr lang="en-US" dirty="0"/>
              <a:t>develop the ability to communicate with and understand people from other countries and cultures.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0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0" dirty="0">
                <a:solidFill>
                  <a:schemeClr val="tx1"/>
                </a:solidFill>
                <a:effectLst/>
              </a:rPr>
              <a:t>The curriculum contains six subject groups together with the DP core: creativity, 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>activity, 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service (CAS); the extended essay (EE); and theory of knowledge (TOK). </a:t>
            </a:r>
            <a:r>
              <a:rPr lang="en-US" sz="2000" b="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000" b="0" dirty="0" smtClean="0">
                <a:solidFill>
                  <a:schemeClr val="tx1"/>
                </a:solidFill>
                <a:effectLst/>
              </a:rPr>
            </a:br>
            <a:r>
              <a:rPr lang="en-US" sz="2000" b="0" dirty="0">
                <a:solidFill>
                  <a:schemeClr val="tx1"/>
                </a:solidFill>
                <a:effectLst/>
              </a:rPr>
              <a:t/>
            </a:r>
            <a:br>
              <a:rPr lang="en-US" sz="2000" b="0" dirty="0">
                <a:solidFill>
                  <a:schemeClr val="tx1"/>
                </a:solidFill>
                <a:effectLst/>
              </a:rPr>
            </a:br>
            <a:r>
              <a:rPr lang="en-US" sz="2000" b="0" dirty="0" smtClean="0">
                <a:solidFill>
                  <a:schemeClr val="tx1"/>
                </a:solidFill>
                <a:effectLst/>
              </a:rPr>
              <a:t>This 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is illustrated by the below Diploma </a:t>
            </a:r>
            <a:r>
              <a:rPr lang="en-US" sz="2000" b="0" dirty="0" err="1">
                <a:solidFill>
                  <a:schemeClr val="tx1"/>
                </a:solidFill>
                <a:effectLst/>
              </a:rPr>
              <a:t>Programme</a:t>
            </a:r>
            <a:r>
              <a:rPr lang="en-US" sz="2000" b="0" dirty="0">
                <a:solidFill>
                  <a:schemeClr val="tx1"/>
                </a:solidFill>
                <a:effectLst/>
              </a:rPr>
              <a:t> model.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31" y="2490788"/>
            <a:ext cx="3444875" cy="3444875"/>
          </a:xfrm>
        </p:spPr>
      </p:pic>
    </p:spTree>
    <p:extLst>
      <p:ext uri="{BB962C8B-B14F-4D97-AF65-F5344CB8AC3E}">
        <p14:creationId xmlns:p14="http://schemas.microsoft.com/office/powerpoint/2010/main" val="41241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 Reasons why the IB DP is ideal preparation for university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1) It offers academic breadth and depth</a:t>
            </a:r>
          </a:p>
          <a:p>
            <a:pPr lvl="1"/>
            <a:r>
              <a:rPr lang="en-US" dirty="0" smtClean="0"/>
              <a:t>IB graduates are much more likely to be accepted at the top post-secondary institutions based on exposure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2) Graduates care about more than just results</a:t>
            </a:r>
          </a:p>
          <a:p>
            <a:pPr lvl="1"/>
            <a:r>
              <a:rPr lang="en-US" dirty="0" smtClean="0"/>
              <a:t>CAS encourages experiential learning and develop skills beyond the classroom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3) It creates independent learners who feel prepared who feel prepared</a:t>
            </a:r>
          </a:p>
          <a:p>
            <a:pPr lvl="1"/>
            <a:r>
              <a:rPr lang="en-US" dirty="0" smtClean="0"/>
              <a:t>IB students complete the independent research for the EE and are analytical thinkers</a:t>
            </a:r>
          </a:p>
        </p:txBody>
      </p:sp>
    </p:spTree>
    <p:extLst>
      <p:ext uri="{BB962C8B-B14F-4D97-AF65-F5344CB8AC3E}">
        <p14:creationId xmlns:p14="http://schemas.microsoft.com/office/powerpoint/2010/main" val="379826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 Reasons why the IB DP is ideal preparation for </a:t>
            </a:r>
            <a:r>
              <a:rPr lang="en-US" dirty="0" smtClean="0"/>
              <a:t>university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4) It’s a genuinely international qualification</a:t>
            </a:r>
          </a:p>
          <a:p>
            <a:pPr lvl="1"/>
            <a:r>
              <a:rPr lang="en-US" dirty="0"/>
              <a:t>Students learn to see the world from different cultural perspectives and strive to become internationally </a:t>
            </a:r>
            <a:r>
              <a:rPr lang="en-US" dirty="0" smtClean="0"/>
              <a:t>minded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5</a:t>
            </a:r>
            <a:r>
              <a:rPr lang="en-US" b="1" dirty="0"/>
              <a:t>) Universities recognize it- and give credit for it</a:t>
            </a:r>
          </a:p>
          <a:p>
            <a:pPr lvl="1"/>
            <a:r>
              <a:rPr lang="en-US" dirty="0"/>
              <a:t>The number of higher education institutions that recognize the DP continues to grow.</a:t>
            </a:r>
          </a:p>
          <a:p>
            <a:pPr marL="0" indent="0">
              <a:buNone/>
            </a:pPr>
            <a:r>
              <a:rPr lang="en-US" b="1" dirty="0" smtClean="0"/>
              <a:t>6) The IB encourages critical thinking</a:t>
            </a:r>
          </a:p>
          <a:p>
            <a:pPr lvl="1"/>
            <a:r>
              <a:rPr lang="en-US" dirty="0" smtClean="0"/>
              <a:t>Students learn to look beyond the facts to analyze sources and link subject matter across curriculums</a:t>
            </a:r>
          </a:p>
          <a:p>
            <a:pPr marL="0" indent="0">
              <a:buNone/>
            </a:pPr>
            <a:r>
              <a:rPr lang="en-US" b="1" dirty="0" smtClean="0"/>
              <a:t>7) You’ll never need to learn time management</a:t>
            </a:r>
          </a:p>
          <a:p>
            <a:pPr lvl="1"/>
            <a:r>
              <a:rPr lang="en-US" dirty="0" smtClean="0"/>
              <a:t>These skills continue on with students after being Diploma </a:t>
            </a:r>
            <a:r>
              <a:rPr lang="en-US" dirty="0" err="1" smtClean="0"/>
              <a:t>Programme</a:t>
            </a:r>
            <a:r>
              <a:rPr lang="en-US" dirty="0" smtClean="0"/>
              <a:t> students</a:t>
            </a:r>
          </a:p>
        </p:txBody>
      </p:sp>
    </p:spTree>
    <p:extLst>
      <p:ext uri="{BB962C8B-B14F-4D97-AF65-F5344CB8AC3E}">
        <p14:creationId xmlns:p14="http://schemas.microsoft.com/office/powerpoint/2010/main" val="30944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 Reasons why the IB DP is ideal preparation for university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8) It </a:t>
            </a:r>
            <a:r>
              <a:rPr lang="en-US" b="1" dirty="0" smtClean="0"/>
              <a:t>assesses </a:t>
            </a:r>
            <a:r>
              <a:rPr lang="en-US" b="1" dirty="0"/>
              <a:t>more than examination techniques</a:t>
            </a:r>
          </a:p>
          <a:p>
            <a:pPr lvl="1"/>
            <a:r>
              <a:rPr lang="en-US" dirty="0"/>
              <a:t>Focuses on what students have learned, but more importantly the skills they have acquired</a:t>
            </a:r>
          </a:p>
          <a:p>
            <a:pPr marL="0" indent="0">
              <a:buNone/>
            </a:pPr>
            <a:r>
              <a:rPr lang="en-US" b="1" dirty="0" smtClean="0"/>
              <a:t>9</a:t>
            </a:r>
            <a:r>
              <a:rPr lang="en-US" b="1" dirty="0"/>
              <a:t>) Subjects aren’t taught in isolation</a:t>
            </a:r>
          </a:p>
          <a:p>
            <a:pPr lvl="1"/>
            <a:r>
              <a:rPr lang="en-US" dirty="0"/>
              <a:t>Classes encourage students to make connections between the subject matter and transfer skills</a:t>
            </a:r>
          </a:p>
          <a:p>
            <a:pPr marL="0" indent="0">
              <a:buNone/>
            </a:pPr>
            <a:r>
              <a:rPr lang="en-US" b="1" dirty="0" smtClean="0"/>
              <a:t>10</a:t>
            </a:r>
            <a:r>
              <a:rPr lang="en-US" b="1" dirty="0"/>
              <a:t>) Learner Profile attributes</a:t>
            </a:r>
          </a:p>
          <a:p>
            <a:pPr lvl="1"/>
            <a:r>
              <a:rPr lang="en-US" dirty="0"/>
              <a:t>10 qualities that connect all IB programs to develop well-rounded, global minded learners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Program Structure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the program supports students in learning the skills that prepare them for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7828</TotalTime>
  <Words>1438</Words>
  <Application>Microsoft Office PowerPoint</Application>
  <PresentationFormat>On-screen Show (4:3)</PresentationFormat>
  <Paragraphs>398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Garamond</vt:lpstr>
      <vt:lpstr>Times New Roman</vt:lpstr>
      <vt:lpstr>Wingdings 3</vt:lpstr>
      <vt:lpstr>Organic</vt:lpstr>
      <vt:lpstr>Parent Information Night</vt:lpstr>
      <vt:lpstr>City’s Programs</vt:lpstr>
      <vt:lpstr>The Diploma Programme</vt:lpstr>
      <vt:lpstr>Diploma Programme</vt:lpstr>
      <vt:lpstr>The curriculum contains six subject groups together with the DP core: creativity, activity, service (CAS); the extended essay (EE); and theory of knowledge (TOK).   This is illustrated by the below Diploma Programme model.</vt:lpstr>
      <vt:lpstr>10 Reasons why the IB DP is ideal preparation for university</vt:lpstr>
      <vt:lpstr>10 Reasons why the IB DP is ideal preparation for university</vt:lpstr>
      <vt:lpstr>10 Reasons why the IB DP is ideal preparation for university</vt:lpstr>
      <vt:lpstr>The Program Structure</vt:lpstr>
      <vt:lpstr>The Diploma Programme Courses</vt:lpstr>
      <vt:lpstr>Higher Level vs. Standard Level</vt:lpstr>
      <vt:lpstr>Choosing Subjects</vt:lpstr>
      <vt:lpstr>Choosing Subjects</vt:lpstr>
      <vt:lpstr>Scoring</vt:lpstr>
      <vt:lpstr>Grade Distribution Example</vt:lpstr>
      <vt:lpstr>The Core Requirements</vt:lpstr>
      <vt:lpstr>TOK/EE Matrix</vt:lpstr>
      <vt:lpstr>Creativity, Activity, Service</vt:lpstr>
      <vt:lpstr>The Diploma</vt:lpstr>
      <vt:lpstr>All the parts to make the whole</vt:lpstr>
      <vt:lpstr>Award of the IB Diploma</vt:lpstr>
      <vt:lpstr>Award of the IB Diploma  </vt:lpstr>
      <vt:lpstr>Examples</vt:lpstr>
      <vt:lpstr>Examples</vt:lpstr>
      <vt:lpstr>Results</vt:lpstr>
      <vt:lpstr>City’s Growth</vt:lpstr>
      <vt:lpstr>City’s Growth</vt:lpstr>
      <vt:lpstr>City’s Growth- what changed?</vt:lpstr>
      <vt:lpstr>Making students successful</vt:lpstr>
      <vt:lpstr>Success in the Diploma Programme</vt:lpstr>
      <vt:lpstr>Success in the IB</vt:lpstr>
      <vt:lpstr>Questions?</vt:lpstr>
    </vt:vector>
  </TitlesOfParts>
  <Company>Grand Rapids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CharlotteVandervliet</dc:creator>
  <cp:lastModifiedBy>Charlotte Vandervliet</cp:lastModifiedBy>
  <cp:revision>47</cp:revision>
  <dcterms:created xsi:type="dcterms:W3CDTF">2015-10-28T18:40:34Z</dcterms:created>
  <dcterms:modified xsi:type="dcterms:W3CDTF">2018-10-22T18:53:42Z</dcterms:modified>
</cp:coreProperties>
</file>