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65" r:id="rId2"/>
    <p:sldId id="610" r:id="rId3"/>
    <p:sldId id="611" r:id="rId4"/>
    <p:sldId id="612" r:id="rId5"/>
    <p:sldId id="613" r:id="rId6"/>
    <p:sldId id="614" r:id="rId7"/>
    <p:sldId id="615" r:id="rId8"/>
    <p:sldId id="616" r:id="rId9"/>
    <p:sldId id="626" r:id="rId10"/>
    <p:sldId id="627" r:id="rId11"/>
    <p:sldId id="619" r:id="rId12"/>
    <p:sldId id="620" r:id="rId13"/>
    <p:sldId id="633" r:id="rId14"/>
    <p:sldId id="634" r:id="rId15"/>
    <p:sldId id="617" r:id="rId16"/>
    <p:sldId id="628" r:id="rId17"/>
    <p:sldId id="629" r:id="rId18"/>
    <p:sldId id="630" r:id="rId19"/>
    <p:sldId id="621" r:id="rId20"/>
    <p:sldId id="622" r:id="rId21"/>
    <p:sldId id="623" r:id="rId22"/>
    <p:sldId id="624" r:id="rId23"/>
    <p:sldId id="625" r:id="rId24"/>
    <p:sldId id="631" r:id="rId25"/>
    <p:sldId id="632" r:id="rId26"/>
  </p:sldIdLst>
  <p:sldSz cx="9144000" cy="6858000" type="screen4x3"/>
  <p:notesSz cx="6858000" cy="9296400"/>
  <p:defaultTextStyle>
    <a:defPPr>
      <a:defRPr lang="en-GB"/>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34A"/>
    <a:srgbClr val="FF4940"/>
    <a:srgbClr val="FF4C22"/>
    <a:srgbClr val="4FEDFF"/>
    <a:srgbClr val="0041C4"/>
    <a:srgbClr val="7CD3F3"/>
    <a:srgbClr val="7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15" autoAdjust="0"/>
    <p:restoredTop sz="90864" autoAdjust="0"/>
  </p:normalViewPr>
  <p:slideViewPr>
    <p:cSldViewPr snapToGrid="0">
      <p:cViewPr varScale="1">
        <p:scale>
          <a:sx n="100" d="100"/>
          <a:sy n="100" d="100"/>
        </p:scale>
        <p:origin x="316" y="64"/>
      </p:cViewPr>
      <p:guideLst>
        <p:guide orient="horz" pos="2160"/>
        <p:guide pos="2880"/>
      </p:guideLst>
    </p:cSldViewPr>
  </p:slideViewPr>
  <p:outlineViewPr>
    <p:cViewPr>
      <p:scale>
        <a:sx n="33" d="100"/>
        <a:sy n="33" d="100"/>
      </p:scale>
      <p:origin x="0" y="20100"/>
    </p:cViewPr>
  </p:outlineViewPr>
  <p:notesTextViewPr>
    <p:cViewPr>
      <p:scale>
        <a:sx n="100" d="100"/>
        <a:sy n="100" d="100"/>
      </p:scale>
      <p:origin x="0" y="0"/>
    </p:cViewPr>
  </p:notesTextViewPr>
  <p:sorterViewPr>
    <p:cViewPr>
      <p:scale>
        <a:sx n="100" d="100"/>
        <a:sy n="100" d="100"/>
      </p:scale>
      <p:origin x="0" y="14670"/>
    </p:cViewPr>
  </p:sorterViewPr>
  <p:notesViewPr>
    <p:cSldViewPr snapToGrid="0">
      <p:cViewPr varScale="1">
        <p:scale>
          <a:sx n="60" d="100"/>
          <a:sy n="60" d="100"/>
        </p:scale>
        <p:origin x="-2748"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1"/>
            <a:ext cx="2972098" cy="464205"/>
          </a:xfrm>
          <a:prstGeom prst="rect">
            <a:avLst/>
          </a:prstGeom>
          <a:noFill/>
          <a:ln w="9525">
            <a:noFill/>
            <a:miter lim="800000"/>
            <a:headEnd/>
            <a:tailEnd/>
          </a:ln>
        </p:spPr>
        <p:txBody>
          <a:bodyPr vert="horz" wrap="square" lIns="92302" tIns="46151" rIns="92302" bIns="46151" numCol="1" anchor="t" anchorCtr="0" compatLnSpc="1">
            <a:prstTxWarp prst="textNoShape">
              <a:avLst/>
            </a:prstTxWarp>
          </a:bodyPr>
          <a:lstStyle>
            <a:lvl1pPr defTabSz="923186">
              <a:defRPr sz="1200"/>
            </a:lvl1pPr>
          </a:lstStyle>
          <a:p>
            <a:pPr>
              <a:defRPr/>
            </a:pPr>
            <a:endParaRPr lang="en-US"/>
          </a:p>
        </p:txBody>
      </p:sp>
      <p:sp>
        <p:nvSpPr>
          <p:cNvPr id="3" name="Date Placeholder 2"/>
          <p:cNvSpPr>
            <a:spLocks noGrp="1"/>
          </p:cNvSpPr>
          <p:nvPr>
            <p:ph type="dt" sz="quarter" idx="1"/>
          </p:nvPr>
        </p:nvSpPr>
        <p:spPr bwMode="auto">
          <a:xfrm>
            <a:off x="3884414" y="1"/>
            <a:ext cx="2972098" cy="464205"/>
          </a:xfrm>
          <a:prstGeom prst="rect">
            <a:avLst/>
          </a:prstGeom>
          <a:noFill/>
          <a:ln w="9525">
            <a:noFill/>
            <a:miter lim="800000"/>
            <a:headEnd/>
            <a:tailEnd/>
          </a:ln>
        </p:spPr>
        <p:txBody>
          <a:bodyPr vert="horz" wrap="square" lIns="92302" tIns="46151" rIns="92302" bIns="46151" numCol="1" anchor="t" anchorCtr="0" compatLnSpc="1">
            <a:prstTxWarp prst="textNoShape">
              <a:avLst/>
            </a:prstTxWarp>
          </a:bodyPr>
          <a:lstStyle>
            <a:lvl1pPr algn="r" defTabSz="923186">
              <a:defRPr sz="1200"/>
            </a:lvl1pPr>
          </a:lstStyle>
          <a:p>
            <a:pPr>
              <a:defRPr/>
            </a:pPr>
            <a:fld id="{DB74ECC5-D1E8-4D36-A2BD-F01ACEF90356}" type="datetimeFigureOut">
              <a:rPr lang="en-US"/>
              <a:pPr>
                <a:defRPr/>
              </a:pPr>
              <a:t>4/23/2018</a:t>
            </a:fld>
            <a:endParaRPr lang="en-US"/>
          </a:p>
        </p:txBody>
      </p:sp>
      <p:sp>
        <p:nvSpPr>
          <p:cNvPr id="4" name="Footer Placeholder 3"/>
          <p:cNvSpPr>
            <a:spLocks noGrp="1"/>
          </p:cNvSpPr>
          <p:nvPr>
            <p:ph type="ftr" sz="quarter" idx="2"/>
          </p:nvPr>
        </p:nvSpPr>
        <p:spPr bwMode="auto">
          <a:xfrm>
            <a:off x="0" y="8830659"/>
            <a:ext cx="2972098" cy="464205"/>
          </a:xfrm>
          <a:prstGeom prst="rect">
            <a:avLst/>
          </a:prstGeom>
          <a:noFill/>
          <a:ln w="9525">
            <a:noFill/>
            <a:miter lim="800000"/>
            <a:headEnd/>
            <a:tailEnd/>
          </a:ln>
        </p:spPr>
        <p:txBody>
          <a:bodyPr vert="horz" wrap="square" lIns="92302" tIns="46151" rIns="92302" bIns="46151" numCol="1" anchor="b" anchorCtr="0" compatLnSpc="1">
            <a:prstTxWarp prst="textNoShape">
              <a:avLst/>
            </a:prstTxWarp>
          </a:bodyPr>
          <a:lstStyle>
            <a:lvl1pPr defTabSz="923186">
              <a:defRPr sz="1200"/>
            </a:lvl1pPr>
          </a:lstStyle>
          <a:p>
            <a:pPr>
              <a:defRPr/>
            </a:pPr>
            <a:endParaRPr lang="en-US"/>
          </a:p>
        </p:txBody>
      </p:sp>
      <p:sp>
        <p:nvSpPr>
          <p:cNvPr id="5" name="Slide Number Placeholder 4"/>
          <p:cNvSpPr>
            <a:spLocks noGrp="1"/>
          </p:cNvSpPr>
          <p:nvPr>
            <p:ph type="sldNum" sz="quarter" idx="3"/>
          </p:nvPr>
        </p:nvSpPr>
        <p:spPr bwMode="auto">
          <a:xfrm>
            <a:off x="3884414" y="8830659"/>
            <a:ext cx="2972098" cy="464205"/>
          </a:xfrm>
          <a:prstGeom prst="rect">
            <a:avLst/>
          </a:prstGeom>
          <a:noFill/>
          <a:ln w="9525">
            <a:noFill/>
            <a:miter lim="800000"/>
            <a:headEnd/>
            <a:tailEnd/>
          </a:ln>
        </p:spPr>
        <p:txBody>
          <a:bodyPr vert="horz" wrap="square" lIns="92302" tIns="46151" rIns="92302" bIns="46151" numCol="1" anchor="b" anchorCtr="0" compatLnSpc="1">
            <a:prstTxWarp prst="textNoShape">
              <a:avLst/>
            </a:prstTxWarp>
          </a:bodyPr>
          <a:lstStyle>
            <a:lvl1pPr algn="r" defTabSz="923186">
              <a:defRPr sz="1200"/>
            </a:lvl1pPr>
          </a:lstStyle>
          <a:p>
            <a:pPr>
              <a:defRPr/>
            </a:pPr>
            <a:fld id="{0E899D7C-DBCE-4A54-A632-7A5FFB366DC0}" type="slidenum">
              <a:rPr lang="en-US"/>
              <a:pPr>
                <a:defRPr/>
              </a:pPr>
              <a:t>‹#›</a:t>
            </a:fld>
            <a:endParaRPr lang="en-US"/>
          </a:p>
        </p:txBody>
      </p:sp>
    </p:spTree>
    <p:extLst>
      <p:ext uri="{BB962C8B-B14F-4D97-AF65-F5344CB8AC3E}">
        <p14:creationId xmlns:p14="http://schemas.microsoft.com/office/powerpoint/2010/main" val="608076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2972098" cy="464205"/>
          </a:xfrm>
          <a:prstGeom prst="rect">
            <a:avLst/>
          </a:prstGeom>
          <a:noFill/>
          <a:ln w="9525">
            <a:noFill/>
            <a:miter lim="800000"/>
            <a:headEnd/>
            <a:tailEnd/>
          </a:ln>
        </p:spPr>
        <p:txBody>
          <a:bodyPr vert="horz" wrap="square" lIns="92302" tIns="46151" rIns="92302" bIns="46151" numCol="1" anchor="t" anchorCtr="0" compatLnSpc="1">
            <a:prstTxWarp prst="textNoShape">
              <a:avLst/>
            </a:prstTxWarp>
          </a:bodyPr>
          <a:lstStyle>
            <a:lvl1pPr defTabSz="923186">
              <a:defRPr sz="1200"/>
            </a:lvl1pPr>
          </a:lstStyle>
          <a:p>
            <a:pPr>
              <a:defRPr/>
            </a:pPr>
            <a:endParaRPr lang="en-US"/>
          </a:p>
        </p:txBody>
      </p:sp>
      <p:sp>
        <p:nvSpPr>
          <p:cNvPr id="5123" name="Rectangle 3"/>
          <p:cNvSpPr>
            <a:spLocks noGrp="1" noChangeArrowheads="1"/>
          </p:cNvSpPr>
          <p:nvPr>
            <p:ph type="dt" idx="1"/>
          </p:nvPr>
        </p:nvSpPr>
        <p:spPr bwMode="auto">
          <a:xfrm>
            <a:off x="3885903" y="1"/>
            <a:ext cx="2972097" cy="464205"/>
          </a:xfrm>
          <a:prstGeom prst="rect">
            <a:avLst/>
          </a:prstGeom>
          <a:noFill/>
          <a:ln w="9525">
            <a:noFill/>
            <a:miter lim="800000"/>
            <a:headEnd/>
            <a:tailEnd/>
          </a:ln>
        </p:spPr>
        <p:txBody>
          <a:bodyPr vert="horz" wrap="square" lIns="92302" tIns="46151" rIns="92302" bIns="46151" numCol="1" anchor="t" anchorCtr="0" compatLnSpc="1">
            <a:prstTxWarp prst="textNoShape">
              <a:avLst/>
            </a:prstTxWarp>
          </a:bodyPr>
          <a:lstStyle>
            <a:lvl1pPr algn="r" defTabSz="923186">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06488" y="698500"/>
            <a:ext cx="4646612"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3805" y="4416099"/>
            <a:ext cx="5030391" cy="4182457"/>
          </a:xfrm>
          <a:prstGeom prst="rect">
            <a:avLst/>
          </a:prstGeom>
          <a:noFill/>
          <a:ln w="9525">
            <a:noFill/>
            <a:miter lim="800000"/>
            <a:headEnd/>
            <a:tailEnd/>
          </a:ln>
        </p:spPr>
        <p:txBody>
          <a:bodyPr vert="horz" wrap="square" lIns="92302" tIns="46151" rIns="92302" bIns="4615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8832195"/>
            <a:ext cx="2972098" cy="464205"/>
          </a:xfrm>
          <a:prstGeom prst="rect">
            <a:avLst/>
          </a:prstGeom>
          <a:noFill/>
          <a:ln w="9525">
            <a:noFill/>
            <a:miter lim="800000"/>
            <a:headEnd/>
            <a:tailEnd/>
          </a:ln>
        </p:spPr>
        <p:txBody>
          <a:bodyPr vert="horz" wrap="square" lIns="92302" tIns="46151" rIns="92302" bIns="46151" numCol="1" anchor="b" anchorCtr="0" compatLnSpc="1">
            <a:prstTxWarp prst="textNoShape">
              <a:avLst/>
            </a:prstTxWarp>
          </a:bodyPr>
          <a:lstStyle>
            <a:lvl1pPr defTabSz="923186">
              <a:defRPr sz="1200"/>
            </a:lvl1pPr>
          </a:lstStyle>
          <a:p>
            <a:pPr>
              <a:defRPr/>
            </a:pPr>
            <a:endParaRPr lang="en-US"/>
          </a:p>
        </p:txBody>
      </p:sp>
      <p:sp>
        <p:nvSpPr>
          <p:cNvPr id="5127" name="Rectangle 7"/>
          <p:cNvSpPr>
            <a:spLocks noGrp="1" noChangeArrowheads="1"/>
          </p:cNvSpPr>
          <p:nvPr>
            <p:ph type="sldNum" sz="quarter" idx="5"/>
          </p:nvPr>
        </p:nvSpPr>
        <p:spPr bwMode="auto">
          <a:xfrm>
            <a:off x="3885903" y="8832195"/>
            <a:ext cx="2972097" cy="464205"/>
          </a:xfrm>
          <a:prstGeom prst="rect">
            <a:avLst/>
          </a:prstGeom>
          <a:noFill/>
          <a:ln w="9525">
            <a:noFill/>
            <a:miter lim="800000"/>
            <a:headEnd/>
            <a:tailEnd/>
          </a:ln>
        </p:spPr>
        <p:txBody>
          <a:bodyPr vert="horz" wrap="square" lIns="92302" tIns="46151" rIns="92302" bIns="46151" numCol="1" anchor="b" anchorCtr="0" compatLnSpc="1">
            <a:prstTxWarp prst="textNoShape">
              <a:avLst/>
            </a:prstTxWarp>
          </a:bodyPr>
          <a:lstStyle>
            <a:lvl1pPr algn="r" defTabSz="923186">
              <a:defRPr sz="1200"/>
            </a:lvl1pPr>
          </a:lstStyle>
          <a:p>
            <a:pPr>
              <a:defRPr/>
            </a:pPr>
            <a:fld id="{E3B0E3A7-6A43-4AEC-9792-EAA0CF3D7B6F}" type="slidenum">
              <a:rPr lang="en-GB"/>
              <a:pPr>
                <a:defRPr/>
              </a:pPr>
              <a:t>‹#›</a:t>
            </a:fld>
            <a:endParaRPr lang="en-GB"/>
          </a:p>
        </p:txBody>
      </p:sp>
    </p:spTree>
    <p:extLst>
      <p:ext uri="{BB962C8B-B14F-4D97-AF65-F5344CB8AC3E}">
        <p14:creationId xmlns:p14="http://schemas.microsoft.com/office/powerpoint/2010/main" val="12127811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3001C00F-09E9-4A81-8E87-C3DFB72EDAFA}" type="datetimeFigureOut">
              <a:rPr lang="en-US"/>
              <a:pPr>
                <a:defRPr/>
              </a:pPr>
              <a:t>4/23/2018</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EDC1046C-EC4C-46CA-A92F-B7A5B880C24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1F98266-3178-4AC5-959B-AD0FA3D19331}" type="datetimeFigureOut">
              <a:rPr lang="en-US"/>
              <a:pPr>
                <a:defRPr/>
              </a:pPr>
              <a:t>4/23/2018</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r>
              <a:rPr lang="en-GB"/>
              <a:t>Page </a:t>
            </a:r>
            <a:fld id="{4FF9FC19-15BD-4393-B1F4-45F23306749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0C21ED3-78F9-4772-AA26-C7F75FA14F4B}" type="datetimeFigureOut">
              <a:rPr lang="en-US"/>
              <a:pPr>
                <a:defRPr/>
              </a:pPr>
              <a:t>4/23/2018</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r>
              <a:rPr lang="en-GB"/>
              <a:t>Page </a:t>
            </a:r>
            <a:fld id="{5701B641-73D1-4ABB-B87F-96EBBACD2EA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509318E2-CA58-404E-A875-4EE942EE6060}" type="datetimeFigureOut">
              <a:rPr lang="en-US"/>
              <a:pPr>
                <a:defRPr/>
              </a:pPr>
              <a:t>4/23/2018</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r>
              <a:rPr lang="en-GB"/>
              <a:t>Page </a:t>
            </a:r>
            <a:fld id="{59E90206-0F85-4483-B528-04FC5B179AA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630CD741-9138-42B5-B707-585676208E14}" type="datetimeFigureOut">
              <a:rPr lang="en-US"/>
              <a:pPr>
                <a:defRPr/>
              </a:pPr>
              <a:t>4/23/2018</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r>
              <a:rPr lang="en-GB"/>
              <a:t>Page </a:t>
            </a:r>
            <a:fld id="{1CB5A4D0-AA16-4B50-A045-06724C7DC64E}"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37E5E328-E8A2-416F-9670-0BC1E9489AAD}" type="datetimeFigureOut">
              <a:rPr lang="en-US"/>
              <a:pPr>
                <a:defRPr/>
              </a:pPr>
              <a:t>4/23/2018</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r>
              <a:rPr lang="en-GB"/>
              <a:t>Page </a:t>
            </a:r>
            <a:fld id="{8FCB18FE-FD34-4BF4-B0F7-E18478C5E259}"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5D49A651-70E3-4BAF-A51A-3101A551E4C6}" type="datetimeFigureOut">
              <a:rPr lang="en-US"/>
              <a:pPr>
                <a:defRPr/>
              </a:pPr>
              <a:t>4/23/2018</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r>
              <a:rPr lang="en-GB"/>
              <a:t>Page </a:t>
            </a:r>
            <a:fld id="{F020BC89-2A1D-4F91-8C4E-E8158D898A11}"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1EE8E8D1-17EA-4100-923B-BAB3E4B36AB9}" type="datetimeFigureOut">
              <a:rPr lang="en-US"/>
              <a:pPr>
                <a:defRPr/>
              </a:pPr>
              <a:t>4/23/2018</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r>
              <a:rPr lang="en-GB"/>
              <a:t>Page </a:t>
            </a:r>
            <a:fld id="{BEB56CA3-1F66-417E-97B2-73225E31A90A}"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0901607-33EF-484F-BB66-6553FC1A5A14}" type="datetimeFigureOut">
              <a:rPr lang="en-US"/>
              <a:pPr>
                <a:defRPr/>
              </a:pPr>
              <a:t>4/23/2018</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r>
              <a:rPr lang="en-GB"/>
              <a:t>Page </a:t>
            </a:r>
            <a:fld id="{6035279D-C4C0-4EC5-BE34-F2B306318BF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DE841C01-6771-456C-8546-03DCF738F817}" type="datetimeFigureOut">
              <a:rPr lang="en-US"/>
              <a:pPr>
                <a:defRPr/>
              </a:pPr>
              <a:t>4/23/2018</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r>
              <a:rPr lang="en-GB"/>
              <a:t>Page </a:t>
            </a:r>
            <a:fld id="{DFC46B32-9DC8-43F5-977F-C16B99A18FE3}"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C9A84B72-CFBF-4AD4-891F-4922DDFCA7FA}" type="datetimeFigureOut">
              <a:rPr lang="en-US"/>
              <a:pPr>
                <a:defRPr/>
              </a:pPr>
              <a:t>4/23/2018</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r>
              <a:rPr lang="en-GB"/>
              <a:t>Page </a:t>
            </a:r>
            <a:fld id="{522D722B-64CA-41C1-B690-C1AC06E45936}"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050E1F48-9B75-4219-8956-47C0C4E1FE84}" type="datetimeFigureOut">
              <a:rPr lang="en-US"/>
              <a:pPr>
                <a:defRPr/>
              </a:pPr>
              <a:t>4/23/2018</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r>
              <a:rPr lang="en-GB"/>
              <a:t>Page </a:t>
            </a:r>
            <a:fld id="{CD072484-9F29-4650-977E-CC740AFF666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6" r:id="rId6"/>
    <p:sldLayoutId id="2147483670" r:id="rId7"/>
    <p:sldLayoutId id="2147483677" r:id="rId8"/>
    <p:sldLayoutId id="2147483678" r:id="rId9"/>
    <p:sldLayoutId id="2147483669" r:id="rId10"/>
    <p:sldLayoutId id="2147483668"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r>
              <a:rPr lang="en-GB" smtClean="0"/>
              <a:t>Page </a:t>
            </a:r>
            <a:fld id="{360AFBD7-CBD9-4F37-8AE7-F0077F66D7D5}" type="slidenum">
              <a:rPr lang="en-GB" smtClean="0"/>
              <a:pPr/>
              <a:t>1</a:t>
            </a:fld>
            <a:endParaRPr lang="en-GB" smtClean="0"/>
          </a:p>
        </p:txBody>
      </p:sp>
      <p:pic>
        <p:nvPicPr>
          <p:cNvPr id="15362" name="Picture 4" descr="C:\temp\ppt\PP slide Jpg's\small\iblog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9602383"/>
              </p:ext>
            </p:extLst>
          </p:nvPr>
        </p:nvGraphicFramePr>
        <p:xfrm>
          <a:off x="457200" y="1247775"/>
          <a:ext cx="8229600" cy="5354492"/>
        </p:xfrm>
        <a:graphic>
          <a:graphicData uri="http://schemas.openxmlformats.org/drawingml/2006/table">
            <a:tbl>
              <a:tblPr firstRow="1" bandRow="1">
                <a:tableStyleId>{5C22544A-7EE6-4342-B048-85BDC9FD1C3A}</a:tableStyleId>
              </a:tblPr>
              <a:tblGrid>
                <a:gridCol w="1733550">
                  <a:extLst>
                    <a:ext uri="{9D8B030D-6E8A-4147-A177-3AD203B41FA5}">
                      <a16:colId xmlns:a16="http://schemas.microsoft.com/office/drawing/2014/main" val="20000"/>
                    </a:ext>
                  </a:extLst>
                </a:gridCol>
                <a:gridCol w="3248025">
                  <a:extLst>
                    <a:ext uri="{9D8B030D-6E8A-4147-A177-3AD203B41FA5}">
                      <a16:colId xmlns:a16="http://schemas.microsoft.com/office/drawing/2014/main" val="20001"/>
                    </a:ext>
                  </a:extLst>
                </a:gridCol>
                <a:gridCol w="3248025">
                  <a:extLst>
                    <a:ext uri="{9D8B030D-6E8A-4147-A177-3AD203B41FA5}">
                      <a16:colId xmlns:a16="http://schemas.microsoft.com/office/drawing/2014/main" val="20002"/>
                    </a:ext>
                  </a:extLst>
                </a:gridCol>
              </a:tblGrid>
              <a:tr h="629457">
                <a:tc>
                  <a:txBody>
                    <a:bodyPr/>
                    <a:lstStyle/>
                    <a:p>
                      <a:r>
                        <a:rPr lang="en-US" dirty="0" smtClean="0"/>
                        <a:t>External Assessments</a:t>
                      </a:r>
                      <a:endParaRPr lang="en-US" dirty="0"/>
                    </a:p>
                  </a:txBody>
                  <a:tcPr/>
                </a:tc>
                <a:tc>
                  <a:txBody>
                    <a:bodyPr/>
                    <a:lstStyle/>
                    <a:p>
                      <a:r>
                        <a:rPr lang="en-US" dirty="0" smtClean="0"/>
                        <a:t>SL</a:t>
                      </a:r>
                      <a:endParaRPr lang="en-US" dirty="0"/>
                    </a:p>
                  </a:txBody>
                  <a:tcPr/>
                </a:tc>
                <a:tc>
                  <a:txBody>
                    <a:bodyPr/>
                    <a:lstStyle/>
                    <a:p>
                      <a:r>
                        <a:rPr lang="en-US" dirty="0" smtClean="0"/>
                        <a:t>HL</a:t>
                      </a:r>
                      <a:endParaRPr lang="en-US" dirty="0"/>
                    </a:p>
                  </a:txBody>
                  <a:tcPr/>
                </a:tc>
                <a:extLst>
                  <a:ext uri="{0D108BD9-81ED-4DB2-BD59-A6C34878D82A}">
                    <a16:rowId xmlns:a16="http://schemas.microsoft.com/office/drawing/2014/main" val="10000"/>
                  </a:ext>
                </a:extLst>
              </a:tr>
              <a:tr h="719379">
                <a:tc>
                  <a:txBody>
                    <a:bodyPr/>
                    <a:lstStyle/>
                    <a:p>
                      <a:r>
                        <a:rPr lang="en-US" sz="1400" dirty="0" smtClean="0"/>
                        <a:t>Paper 1</a:t>
                      </a:r>
                      <a:endParaRPr lang="en-US" sz="1400" dirty="0"/>
                    </a:p>
                  </a:txBody>
                  <a:tcPr/>
                </a:tc>
                <a:tc>
                  <a:txBody>
                    <a:bodyPr/>
                    <a:lstStyle/>
                    <a:p>
                      <a:r>
                        <a:rPr lang="en-US" sz="1400" b="1" u="sng" dirty="0" smtClean="0"/>
                        <a:t>30</a:t>
                      </a:r>
                      <a:r>
                        <a:rPr lang="en-US" sz="1400" dirty="0" smtClean="0"/>
                        <a:t> Questions on core material, about 15 of which are common with HL</a:t>
                      </a:r>
                      <a:endParaRPr lang="en-US" sz="1400" dirty="0"/>
                    </a:p>
                  </a:txBody>
                  <a:tcPr/>
                </a:tc>
                <a:tc>
                  <a:txBody>
                    <a:bodyPr/>
                    <a:lstStyle/>
                    <a:p>
                      <a:r>
                        <a:rPr lang="en-US" sz="1400" b="1" u="sng" dirty="0" smtClean="0"/>
                        <a:t>40</a:t>
                      </a:r>
                      <a:r>
                        <a:rPr lang="en-US" sz="1400" dirty="0" smtClean="0"/>
                        <a:t> Questions on core</a:t>
                      </a:r>
                      <a:r>
                        <a:rPr lang="en-US" sz="1400" baseline="0" dirty="0" smtClean="0"/>
                        <a:t> and AHL material, about 15 of which are common with SL</a:t>
                      </a:r>
                      <a:endParaRPr lang="en-US" sz="1400" dirty="0"/>
                    </a:p>
                  </a:txBody>
                  <a:tcPr/>
                </a:tc>
                <a:extLst>
                  <a:ext uri="{0D108BD9-81ED-4DB2-BD59-A6C34878D82A}">
                    <a16:rowId xmlns:a16="http://schemas.microsoft.com/office/drawing/2014/main" val="10001"/>
                  </a:ext>
                </a:extLst>
              </a:tr>
              <a:tr h="1558656">
                <a:tc>
                  <a:txBody>
                    <a:bodyPr/>
                    <a:lstStyle/>
                    <a:p>
                      <a:r>
                        <a:rPr lang="en-US" sz="1400" dirty="0" smtClean="0"/>
                        <a:t>Paper 2</a:t>
                      </a:r>
                      <a:endParaRPr lang="en-US" sz="1400" dirty="0"/>
                    </a:p>
                  </a:txBody>
                  <a:tcPr/>
                </a:tc>
                <a:tc>
                  <a:txBody>
                    <a:bodyPr/>
                    <a:lstStyle/>
                    <a:p>
                      <a:r>
                        <a:rPr lang="en-US" sz="1400" dirty="0" smtClean="0"/>
                        <a:t>*Data-</a:t>
                      </a:r>
                      <a:r>
                        <a:rPr lang="en-US" sz="1400" baseline="0" dirty="0" smtClean="0"/>
                        <a:t>based question.</a:t>
                      </a:r>
                    </a:p>
                    <a:p>
                      <a:r>
                        <a:rPr lang="en-US" sz="1400" baseline="0" dirty="0" smtClean="0"/>
                        <a:t>*Short-answer and extended-response questions on core</a:t>
                      </a:r>
                    </a:p>
                    <a:p>
                      <a:r>
                        <a:rPr lang="en-US" sz="1400" baseline="0" dirty="0" smtClean="0"/>
                        <a:t>*Answer one of two extended response questions</a:t>
                      </a:r>
                    </a:p>
                    <a:p>
                      <a:r>
                        <a:rPr lang="en-US" sz="1400" baseline="0" dirty="0" smtClean="0"/>
                        <a:t>*Use of calculators permitted.</a:t>
                      </a:r>
                      <a:endParaRPr lang="en-US" sz="1400" dirty="0"/>
                    </a:p>
                  </a:txBody>
                  <a:tcPr/>
                </a:tc>
                <a:tc>
                  <a:txBody>
                    <a:bodyPr/>
                    <a:lstStyle/>
                    <a:p>
                      <a:r>
                        <a:rPr lang="en-US" sz="1400" dirty="0" smtClean="0"/>
                        <a:t>*Data-</a:t>
                      </a:r>
                      <a:r>
                        <a:rPr lang="en-US" sz="1400" baseline="0" dirty="0" smtClean="0"/>
                        <a:t>based question.</a:t>
                      </a:r>
                    </a:p>
                    <a:p>
                      <a:r>
                        <a:rPr lang="en-US" sz="1400" baseline="0" dirty="0" smtClean="0"/>
                        <a:t>*Short-answer and extended-response questions on core and AHL material</a:t>
                      </a:r>
                    </a:p>
                    <a:p>
                      <a:r>
                        <a:rPr lang="en-US" sz="1400" baseline="0" dirty="0" smtClean="0"/>
                        <a:t>*Answer two of three extended response questions</a:t>
                      </a:r>
                    </a:p>
                    <a:p>
                      <a:r>
                        <a:rPr lang="en-US" sz="1400" baseline="0" dirty="0" smtClean="0"/>
                        <a:t>*Use of calculators permitted.</a:t>
                      </a:r>
                      <a:endParaRPr lang="en-US" sz="1400" dirty="0" smtClean="0"/>
                    </a:p>
                  </a:txBody>
                  <a:tcPr/>
                </a:tc>
                <a:extLst>
                  <a:ext uri="{0D108BD9-81ED-4DB2-BD59-A6C34878D82A}">
                    <a16:rowId xmlns:a16="http://schemas.microsoft.com/office/drawing/2014/main" val="10002"/>
                  </a:ext>
                </a:extLst>
              </a:tr>
              <a:tr h="2397932">
                <a:tc>
                  <a:txBody>
                    <a:bodyPr/>
                    <a:lstStyle/>
                    <a:p>
                      <a:r>
                        <a:rPr lang="en-US" sz="1400" dirty="0" smtClean="0"/>
                        <a:t>Paper</a:t>
                      </a:r>
                      <a:r>
                        <a:rPr lang="en-US" sz="1400" baseline="0" dirty="0" smtClean="0"/>
                        <a:t> 3</a:t>
                      </a:r>
                      <a:endParaRPr lang="en-US" sz="1400" dirty="0"/>
                    </a:p>
                  </a:txBody>
                  <a:tcPr/>
                </a:tc>
                <a:tc>
                  <a:txBody>
                    <a:bodyPr/>
                    <a:lstStyle/>
                    <a:p>
                      <a:r>
                        <a:rPr lang="en-US" sz="1400" dirty="0" smtClean="0"/>
                        <a:t>*Questions on core and options</a:t>
                      </a:r>
                    </a:p>
                    <a:p>
                      <a:r>
                        <a:rPr lang="en-US" sz="1400" dirty="0" smtClean="0"/>
                        <a:t>*Section</a:t>
                      </a:r>
                      <a:r>
                        <a:rPr lang="en-US" sz="1400" baseline="0" dirty="0" smtClean="0"/>
                        <a:t> A: one data based question and several short answer on experimental work.</a:t>
                      </a:r>
                    </a:p>
                    <a:p>
                      <a:r>
                        <a:rPr lang="en-US" sz="1400" baseline="0" dirty="0" smtClean="0"/>
                        <a:t>*Section B: short-answer and extended-response from one option.</a:t>
                      </a:r>
                    </a:p>
                    <a:p>
                      <a:r>
                        <a:rPr lang="en-US" sz="1400" baseline="0" dirty="0" smtClean="0"/>
                        <a:t>*Use of calculators permitted.</a:t>
                      </a:r>
                      <a:endParaRPr lang="en-US" sz="1400" dirty="0"/>
                    </a:p>
                  </a:txBody>
                  <a:tcPr/>
                </a:tc>
                <a:tc>
                  <a:txBody>
                    <a:bodyPr/>
                    <a:lstStyle/>
                    <a:p>
                      <a:r>
                        <a:rPr lang="en-US" sz="1400" dirty="0" smtClean="0"/>
                        <a:t>*Questions on core, AHL, and options</a:t>
                      </a:r>
                    </a:p>
                    <a:p>
                      <a:r>
                        <a:rPr lang="en-US" sz="1400" dirty="0" smtClean="0"/>
                        <a:t>*Section</a:t>
                      </a:r>
                      <a:r>
                        <a:rPr lang="en-US" sz="1400" baseline="0" dirty="0" smtClean="0"/>
                        <a:t> A: one data based question and several short answer questions on experimental work.</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*Section B: short-answer and extended-response from one option.</a:t>
                      </a:r>
                    </a:p>
                    <a:p>
                      <a:r>
                        <a:rPr lang="en-US" sz="1400" baseline="0" dirty="0" smtClean="0"/>
                        <a:t>*Use of calculators permitted.</a:t>
                      </a:r>
                      <a:endParaRPr lang="en-US" sz="1400" dirty="0" smtClean="0"/>
                    </a:p>
                    <a:p>
                      <a:endParaRPr lang="en-US" sz="1400" dirty="0"/>
                    </a:p>
                  </a:txBody>
                  <a:tcPr/>
                </a:tc>
                <a:extLst>
                  <a:ext uri="{0D108BD9-81ED-4DB2-BD59-A6C34878D82A}">
                    <a16:rowId xmlns:a16="http://schemas.microsoft.com/office/drawing/2014/main" val="10003"/>
                  </a:ext>
                </a:extLst>
              </a:tr>
            </a:tbl>
          </a:graphicData>
        </a:graphic>
      </p:graphicFrame>
      <p:sp>
        <p:nvSpPr>
          <p:cNvPr id="3" name="Title 2"/>
          <p:cNvSpPr>
            <a:spLocks noGrp="1"/>
          </p:cNvSpPr>
          <p:nvPr>
            <p:ph type="title"/>
          </p:nvPr>
        </p:nvSpPr>
        <p:spPr/>
        <p:txBody>
          <a:bodyPr/>
          <a:lstStyle/>
          <a:p>
            <a:r>
              <a:rPr lang="en-US" dirty="0" smtClean="0"/>
              <a:t>Sciences: Chemistry</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10</a:t>
            </a:fld>
            <a:endParaRPr lang="en-GB"/>
          </a:p>
        </p:txBody>
      </p:sp>
    </p:spTree>
    <p:extLst>
      <p:ext uri="{BB962C8B-B14F-4D97-AF65-F5344CB8AC3E}">
        <p14:creationId xmlns:p14="http://schemas.microsoft.com/office/powerpoint/2010/main" val="1310838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4294967295"/>
          </p:nvPr>
        </p:nvSpPr>
        <p:spPr>
          <a:xfrm>
            <a:off x="4693619" y="2502195"/>
            <a:ext cx="3358771" cy="1516912"/>
          </a:xfrm>
        </p:spPr>
        <p:txBody>
          <a:bodyPr>
            <a:normAutofit fontScale="47500" lnSpcReduction="20000"/>
          </a:bodyPr>
          <a:lstStyle/>
          <a:p>
            <a:pPr>
              <a:buNone/>
            </a:pPr>
            <a:r>
              <a:rPr lang="en-US" sz="2900" b="1" dirty="0" smtClean="0"/>
              <a:t>Options </a:t>
            </a:r>
            <a:r>
              <a:rPr lang="en-US" sz="3200" b="1" dirty="0"/>
              <a:t>(Both HL and SL; 25 vs. 15 teaching hours</a:t>
            </a:r>
            <a:r>
              <a:rPr lang="en-US" sz="3200" b="1" dirty="0" smtClean="0"/>
              <a:t>)</a:t>
            </a:r>
            <a:endParaRPr lang="en-US" sz="2900" b="1" dirty="0" smtClean="0"/>
          </a:p>
          <a:p>
            <a:r>
              <a:rPr lang="en-US" sz="2900" dirty="0" smtClean="0"/>
              <a:t>Option A: Relativity</a:t>
            </a:r>
          </a:p>
          <a:p>
            <a:r>
              <a:rPr lang="en-US" sz="2900" dirty="0" smtClean="0"/>
              <a:t>Option B: Engineering physics</a:t>
            </a:r>
          </a:p>
          <a:p>
            <a:r>
              <a:rPr lang="en-US" sz="2900" dirty="0" smtClean="0"/>
              <a:t>Option C: Imaging</a:t>
            </a:r>
          </a:p>
          <a:p>
            <a:r>
              <a:rPr lang="en-US" sz="2900" dirty="0" smtClean="0"/>
              <a:t>Option D: Astrophysics</a:t>
            </a:r>
          </a:p>
          <a:p>
            <a:pPr>
              <a:buNone/>
            </a:pPr>
            <a:endParaRPr lang="en-US" sz="2900" b="1" dirty="0" smtClean="0"/>
          </a:p>
          <a:p>
            <a:endParaRPr lang="en-US" dirty="0"/>
          </a:p>
        </p:txBody>
      </p:sp>
      <p:sp>
        <p:nvSpPr>
          <p:cNvPr id="4" name="Content Placeholder 3"/>
          <p:cNvSpPr>
            <a:spLocks noGrp="1"/>
          </p:cNvSpPr>
          <p:nvPr>
            <p:ph sz="half" idx="4294967295"/>
          </p:nvPr>
        </p:nvSpPr>
        <p:spPr>
          <a:xfrm>
            <a:off x="524435" y="1981200"/>
            <a:ext cx="3521075" cy="4144963"/>
          </a:xfrm>
        </p:spPr>
        <p:txBody>
          <a:bodyPr>
            <a:normAutofit fontScale="40000" lnSpcReduction="20000"/>
          </a:bodyPr>
          <a:lstStyle/>
          <a:p>
            <a:pPr marL="0" indent="0">
              <a:buNone/>
            </a:pPr>
            <a:r>
              <a:rPr lang="en-US" sz="2900" b="1" dirty="0" smtClean="0"/>
              <a:t>Core (Both HL and SL)</a:t>
            </a:r>
          </a:p>
          <a:p>
            <a:r>
              <a:rPr lang="en-US" sz="2900" dirty="0" smtClean="0"/>
              <a:t>Topic 1: Measurements and uncertainties</a:t>
            </a:r>
          </a:p>
          <a:p>
            <a:r>
              <a:rPr lang="en-US" sz="2900" dirty="0" smtClean="0"/>
              <a:t>Topic 2: Mechanics </a:t>
            </a:r>
          </a:p>
          <a:p>
            <a:r>
              <a:rPr lang="en-US" sz="2900" dirty="0" smtClean="0"/>
              <a:t>Topic 3: Thermal physics</a:t>
            </a:r>
          </a:p>
          <a:p>
            <a:r>
              <a:rPr lang="en-US" sz="2900" dirty="0" smtClean="0"/>
              <a:t>Topic 4: Waves </a:t>
            </a:r>
          </a:p>
          <a:p>
            <a:r>
              <a:rPr lang="en-US" sz="2900" dirty="0" smtClean="0"/>
              <a:t>Topic 5: Electricity and magnetism</a:t>
            </a:r>
          </a:p>
          <a:p>
            <a:r>
              <a:rPr lang="en-US" sz="2900" dirty="0" smtClean="0"/>
              <a:t>Topic 6: Circular motion and gravitation</a:t>
            </a:r>
          </a:p>
          <a:p>
            <a:r>
              <a:rPr lang="en-US" sz="2900" dirty="0" smtClean="0"/>
              <a:t>Topic 7: Atomic, nuclear and participle physics</a:t>
            </a:r>
          </a:p>
          <a:p>
            <a:r>
              <a:rPr lang="en-US" sz="2900" dirty="0" smtClean="0"/>
              <a:t>Topic 8: Energy</a:t>
            </a:r>
            <a:r>
              <a:rPr lang="en-US" sz="2900" dirty="0"/>
              <a:t> </a:t>
            </a:r>
            <a:r>
              <a:rPr lang="en-US" sz="2900" dirty="0" smtClean="0"/>
              <a:t>production</a:t>
            </a:r>
          </a:p>
          <a:p>
            <a:endParaRPr lang="en-US" sz="2900" dirty="0" smtClean="0"/>
          </a:p>
          <a:p>
            <a:pPr marL="0" indent="0">
              <a:buNone/>
            </a:pPr>
            <a:r>
              <a:rPr lang="en-US" sz="2900" dirty="0" smtClean="0"/>
              <a:t> </a:t>
            </a:r>
            <a:r>
              <a:rPr lang="en-US" sz="2900" b="1" dirty="0" smtClean="0"/>
              <a:t>AHL (additional Higher Level) </a:t>
            </a:r>
          </a:p>
          <a:p>
            <a:r>
              <a:rPr lang="en-US" sz="2900" dirty="0" smtClean="0"/>
              <a:t>Topic 9: Wave phenomena</a:t>
            </a:r>
          </a:p>
          <a:p>
            <a:r>
              <a:rPr lang="en-US" sz="2900" dirty="0" smtClean="0"/>
              <a:t>Topic 10: Fields</a:t>
            </a:r>
          </a:p>
          <a:p>
            <a:r>
              <a:rPr lang="en-US" sz="2900" dirty="0" smtClean="0"/>
              <a:t>Topic 11: Electromagnetic </a:t>
            </a:r>
            <a:r>
              <a:rPr lang="en-US" sz="2900" dirty="0" err="1" smtClean="0"/>
              <a:t>inducation</a:t>
            </a:r>
            <a:endParaRPr lang="en-US" sz="2900" dirty="0" smtClean="0"/>
          </a:p>
          <a:p>
            <a:r>
              <a:rPr lang="en-US" sz="2900" dirty="0" smtClean="0"/>
              <a:t>Topic 12: Quantum and nuclear physics</a:t>
            </a:r>
          </a:p>
          <a:p>
            <a:pPr marL="109537" indent="0">
              <a:buNone/>
            </a:pPr>
            <a:endParaRPr lang="en-US" dirty="0"/>
          </a:p>
        </p:txBody>
      </p:sp>
      <p:sp>
        <p:nvSpPr>
          <p:cNvPr id="3" name="Title 2"/>
          <p:cNvSpPr>
            <a:spLocks noGrp="1"/>
          </p:cNvSpPr>
          <p:nvPr>
            <p:ph type="title" idx="4294967295"/>
          </p:nvPr>
        </p:nvSpPr>
        <p:spPr>
          <a:xfrm>
            <a:off x="0" y="320675"/>
            <a:ext cx="7242175" cy="517525"/>
          </a:xfrm>
        </p:spPr>
        <p:txBody>
          <a:bodyPr>
            <a:normAutofit fontScale="90000"/>
          </a:bodyPr>
          <a:lstStyle/>
          <a:p>
            <a:pPr algn="ctr"/>
            <a:r>
              <a:rPr lang="en-US" dirty="0" smtClean="0"/>
              <a:t>Sciences: Physics</a:t>
            </a:r>
            <a:endParaRPr lang="en-US" dirty="0"/>
          </a:p>
        </p:txBody>
      </p:sp>
      <p:sp>
        <p:nvSpPr>
          <p:cNvPr id="7" name="TextBox 6"/>
          <p:cNvSpPr txBox="1"/>
          <p:nvPr/>
        </p:nvSpPr>
        <p:spPr>
          <a:xfrm>
            <a:off x="381000" y="762000"/>
            <a:ext cx="7239000" cy="1015663"/>
          </a:xfrm>
          <a:prstGeom prst="rect">
            <a:avLst/>
          </a:prstGeom>
          <a:noFill/>
        </p:spPr>
        <p:txBody>
          <a:bodyPr wrap="square" rtlCol="0">
            <a:spAutoFit/>
          </a:bodyPr>
          <a:lstStyle/>
          <a:p>
            <a:r>
              <a:rPr lang="en-US" sz="1200" dirty="0" smtClean="0"/>
              <a:t>While the skills and activities of group 4 science subjects are common to students at both SL and HL, students at HL are required to study some topics in greater depth, to study additional topics and to study extension material of a more demanding nature in the common options. </a:t>
            </a:r>
          </a:p>
          <a:p>
            <a:endParaRPr lang="en-US" sz="1200" dirty="0" smtClean="0"/>
          </a:p>
          <a:p>
            <a:r>
              <a:rPr lang="en-US" sz="1200" dirty="0" smtClean="0"/>
              <a:t>The distinction between SL and HL is one of breadth and depth.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smtClean="0"/>
              <a:t>Sciences: Physics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066822234"/>
              </p:ext>
            </p:extLst>
          </p:nvPr>
        </p:nvGraphicFramePr>
        <p:xfrm>
          <a:off x="380998" y="1905000"/>
          <a:ext cx="8319248" cy="4639574"/>
        </p:xfrm>
        <a:graphic>
          <a:graphicData uri="http://schemas.openxmlformats.org/drawingml/2006/table">
            <a:tbl>
              <a:tblPr firstRow="1" bandRow="1">
                <a:tableStyleId>{5C22544A-7EE6-4342-B048-85BDC9FD1C3A}</a:tableStyleId>
              </a:tblPr>
              <a:tblGrid>
                <a:gridCol w="1814006">
                  <a:extLst>
                    <a:ext uri="{9D8B030D-6E8A-4147-A177-3AD203B41FA5}">
                      <a16:colId xmlns:a16="http://schemas.microsoft.com/office/drawing/2014/main" val="20000"/>
                    </a:ext>
                  </a:extLst>
                </a:gridCol>
                <a:gridCol w="3203657">
                  <a:extLst>
                    <a:ext uri="{9D8B030D-6E8A-4147-A177-3AD203B41FA5}">
                      <a16:colId xmlns:a16="http://schemas.microsoft.com/office/drawing/2014/main" val="20001"/>
                    </a:ext>
                  </a:extLst>
                </a:gridCol>
                <a:gridCol w="3301585">
                  <a:extLst>
                    <a:ext uri="{9D8B030D-6E8A-4147-A177-3AD203B41FA5}">
                      <a16:colId xmlns:a16="http://schemas.microsoft.com/office/drawing/2014/main" val="20002"/>
                    </a:ext>
                  </a:extLst>
                </a:gridCol>
              </a:tblGrid>
              <a:tr h="408173">
                <a:tc>
                  <a:txBody>
                    <a:bodyPr/>
                    <a:lstStyle/>
                    <a:p>
                      <a:endParaRPr lang="en-US" dirty="0"/>
                    </a:p>
                  </a:txBody>
                  <a:tcPr/>
                </a:tc>
                <a:tc>
                  <a:txBody>
                    <a:bodyPr/>
                    <a:lstStyle/>
                    <a:p>
                      <a:r>
                        <a:rPr lang="en-US" dirty="0" smtClean="0"/>
                        <a:t>SL</a:t>
                      </a:r>
                      <a:endParaRPr lang="en-US" dirty="0"/>
                    </a:p>
                  </a:txBody>
                  <a:tcPr/>
                </a:tc>
                <a:tc>
                  <a:txBody>
                    <a:bodyPr/>
                    <a:lstStyle/>
                    <a:p>
                      <a:r>
                        <a:rPr lang="en-US" dirty="0" smtClean="0"/>
                        <a:t>HL</a:t>
                      </a:r>
                      <a:endParaRPr lang="en-US" dirty="0"/>
                    </a:p>
                  </a:txBody>
                  <a:tcPr/>
                </a:tc>
                <a:extLst>
                  <a:ext uri="{0D108BD9-81ED-4DB2-BD59-A6C34878D82A}">
                    <a16:rowId xmlns:a16="http://schemas.microsoft.com/office/drawing/2014/main" val="10000"/>
                  </a:ext>
                </a:extLst>
              </a:tr>
              <a:tr h="933301">
                <a:tc>
                  <a:txBody>
                    <a:bodyPr/>
                    <a:lstStyle/>
                    <a:p>
                      <a:r>
                        <a:rPr lang="en-US" sz="1400" dirty="0" smtClean="0"/>
                        <a:t>Paper 1</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u="sng" dirty="0" smtClean="0"/>
                        <a:t>30</a:t>
                      </a:r>
                      <a:r>
                        <a:rPr lang="en-US" sz="1400" dirty="0" smtClean="0"/>
                        <a:t> Questions on core material, about 15 of which are common with HL</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u="sng" dirty="0" smtClean="0"/>
                        <a:t>40</a:t>
                      </a:r>
                      <a:r>
                        <a:rPr lang="en-US" sz="1400" dirty="0" smtClean="0"/>
                        <a:t> Questions on core</a:t>
                      </a:r>
                      <a:r>
                        <a:rPr lang="en-US" sz="1400" baseline="0" dirty="0" smtClean="0"/>
                        <a:t> and AHL material, about 15 of which are common with SL</a:t>
                      </a:r>
                      <a:endParaRPr lang="en-US" sz="1400" dirty="0" smtClean="0"/>
                    </a:p>
                    <a:p>
                      <a:endParaRPr lang="en-US" sz="1400" dirty="0"/>
                    </a:p>
                  </a:txBody>
                  <a:tcPr/>
                </a:tc>
                <a:extLst>
                  <a:ext uri="{0D108BD9-81ED-4DB2-BD59-A6C34878D82A}">
                    <a16:rowId xmlns:a16="http://schemas.microsoft.com/office/drawing/2014/main" val="10001"/>
                  </a:ext>
                </a:extLst>
              </a:tr>
              <a:tr h="1274841">
                <a:tc>
                  <a:txBody>
                    <a:bodyPr/>
                    <a:lstStyle/>
                    <a:p>
                      <a:r>
                        <a:rPr lang="en-US" sz="1400" dirty="0" smtClean="0"/>
                        <a:t>Paper 2</a:t>
                      </a:r>
                      <a:endParaRPr lang="en-US" sz="1400" dirty="0"/>
                    </a:p>
                  </a:txBody>
                  <a:tcPr/>
                </a:tc>
                <a:tc>
                  <a:txBody>
                    <a:bodyPr/>
                    <a:lstStyle/>
                    <a:p>
                      <a:r>
                        <a:rPr lang="en-US" sz="1400" baseline="0" dirty="0" smtClean="0"/>
                        <a:t>*Short-answer and extended-response questions on core</a:t>
                      </a:r>
                    </a:p>
                    <a:p>
                      <a:r>
                        <a:rPr lang="en-US" sz="1400" baseline="0" dirty="0" smtClean="0"/>
                        <a:t>*Use of calculators permitted.</a:t>
                      </a:r>
                      <a:endParaRPr lang="en-US" sz="1400" dirty="0"/>
                    </a:p>
                  </a:txBody>
                  <a:tcPr/>
                </a:tc>
                <a:tc>
                  <a:txBody>
                    <a:bodyPr/>
                    <a:lstStyle/>
                    <a:p>
                      <a:r>
                        <a:rPr lang="en-US" sz="1400" baseline="0" dirty="0" smtClean="0"/>
                        <a:t>*Short-answer and extended-response questions on core and AHL</a:t>
                      </a:r>
                    </a:p>
                    <a:p>
                      <a:r>
                        <a:rPr lang="en-US" sz="1400" baseline="0" dirty="0" smtClean="0"/>
                        <a:t>*Use of calculators permitted.</a:t>
                      </a:r>
                      <a:endParaRPr lang="en-US" sz="1400" dirty="0"/>
                    </a:p>
                  </a:txBody>
                  <a:tcPr/>
                </a:tc>
                <a:extLst>
                  <a:ext uri="{0D108BD9-81ED-4DB2-BD59-A6C34878D82A}">
                    <a16:rowId xmlns:a16="http://schemas.microsoft.com/office/drawing/2014/main" val="10002"/>
                  </a:ext>
                </a:extLst>
              </a:tr>
              <a:tr h="408173">
                <a:tc>
                  <a:txBody>
                    <a:bodyPr/>
                    <a:lstStyle/>
                    <a:p>
                      <a:r>
                        <a:rPr lang="en-US" sz="1400" dirty="0" smtClean="0"/>
                        <a:t>Paper</a:t>
                      </a:r>
                      <a:r>
                        <a:rPr lang="en-US" sz="1400" baseline="0" dirty="0" smtClean="0"/>
                        <a:t> 3</a:t>
                      </a:r>
                      <a:endParaRPr lang="en-US" sz="1400" dirty="0"/>
                    </a:p>
                  </a:txBody>
                  <a:tcPr/>
                </a:tc>
                <a:tc>
                  <a:txBody>
                    <a:bodyPr/>
                    <a:lstStyle/>
                    <a:p>
                      <a:r>
                        <a:rPr lang="en-US" sz="1400" dirty="0" smtClean="0"/>
                        <a:t>*Questions on core and options</a:t>
                      </a:r>
                    </a:p>
                    <a:p>
                      <a:r>
                        <a:rPr lang="en-US" sz="1400" dirty="0" smtClean="0"/>
                        <a:t>*Section</a:t>
                      </a:r>
                      <a:r>
                        <a:rPr lang="en-US" sz="1400" baseline="0" dirty="0" smtClean="0"/>
                        <a:t> A: one data based question and several short answer on experimental work.</a:t>
                      </a:r>
                    </a:p>
                    <a:p>
                      <a:r>
                        <a:rPr lang="en-US" sz="1400" baseline="0" dirty="0" smtClean="0"/>
                        <a:t>*Section B: short-answer and extended-response from one option.</a:t>
                      </a:r>
                    </a:p>
                    <a:p>
                      <a:r>
                        <a:rPr lang="en-US" sz="1400" baseline="0" dirty="0" smtClean="0"/>
                        <a:t>*Use of calculators permitted.</a:t>
                      </a:r>
                      <a:endParaRPr lang="en-US" sz="1400" dirty="0"/>
                    </a:p>
                  </a:txBody>
                  <a:tcPr/>
                </a:tc>
                <a:tc>
                  <a:txBody>
                    <a:bodyPr/>
                    <a:lstStyle/>
                    <a:p>
                      <a:r>
                        <a:rPr lang="en-US" sz="1400" dirty="0" smtClean="0"/>
                        <a:t>*Questions on core, AHL, and options</a:t>
                      </a:r>
                    </a:p>
                    <a:p>
                      <a:r>
                        <a:rPr lang="en-US" sz="1400" dirty="0" smtClean="0"/>
                        <a:t>*Section</a:t>
                      </a:r>
                      <a:r>
                        <a:rPr lang="en-US" sz="1400" baseline="0" dirty="0" smtClean="0"/>
                        <a:t> A: one data based question and several short answer questions on experimental work.</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*Section B: short-answer and extended-response from one option.</a:t>
                      </a:r>
                    </a:p>
                    <a:p>
                      <a:r>
                        <a:rPr lang="en-US" sz="1400" baseline="0" dirty="0" smtClean="0"/>
                        <a:t>*Use of calculators permitted.</a:t>
                      </a:r>
                      <a:endParaRPr lang="en-US" sz="1400" dirty="0" smtClean="0"/>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33399" y="273050"/>
            <a:ext cx="8559801" cy="676838"/>
          </a:xfrm>
        </p:spPr>
        <p:txBody>
          <a:bodyPr>
            <a:normAutofit/>
          </a:bodyPr>
          <a:lstStyle/>
          <a:p>
            <a:r>
              <a:rPr lang="en-US" sz="2800" dirty="0" smtClean="0"/>
              <a:t>Sciences: Environmental Systems and Societies</a:t>
            </a:r>
            <a:endParaRPr lang="en-US" sz="2800" dirty="0"/>
          </a:p>
        </p:txBody>
      </p:sp>
      <p:sp>
        <p:nvSpPr>
          <p:cNvPr id="10" name="Content Placeholder 9"/>
          <p:cNvSpPr>
            <a:spLocks noGrp="1"/>
          </p:cNvSpPr>
          <p:nvPr>
            <p:ph sz="quarter" idx="2"/>
          </p:nvPr>
        </p:nvSpPr>
        <p:spPr>
          <a:xfrm>
            <a:off x="668335" y="2825750"/>
            <a:ext cx="8023227" cy="3227057"/>
          </a:xfrm>
        </p:spPr>
        <p:txBody>
          <a:bodyPr/>
          <a:lstStyle/>
          <a:p>
            <a:pPr marL="109537" indent="0" fontAlgn="t">
              <a:buNone/>
            </a:pPr>
            <a:r>
              <a:rPr lang="en-US" sz="1200" b="1" dirty="0"/>
              <a:t>Core content</a:t>
            </a:r>
          </a:p>
          <a:p>
            <a:pPr fontAlgn="t"/>
            <a:r>
              <a:rPr lang="en-US" sz="1200" dirty="0"/>
              <a:t>Topic 1—Foundations of environmental systems and societies</a:t>
            </a:r>
          </a:p>
          <a:p>
            <a:pPr fontAlgn="t"/>
            <a:r>
              <a:rPr lang="en-US" sz="1200" dirty="0"/>
              <a:t>Topic 2—Ecosystems and ecology</a:t>
            </a:r>
          </a:p>
          <a:p>
            <a:pPr fontAlgn="t"/>
            <a:r>
              <a:rPr lang="en-US" sz="1200" dirty="0"/>
              <a:t>Topic 3—Biodiversity and conservation</a:t>
            </a:r>
          </a:p>
          <a:p>
            <a:pPr fontAlgn="t"/>
            <a:r>
              <a:rPr lang="en-US" sz="1200" dirty="0"/>
              <a:t>Topic 4—Water and aquatic food production systems and societies</a:t>
            </a:r>
          </a:p>
          <a:p>
            <a:pPr fontAlgn="t"/>
            <a:r>
              <a:rPr lang="en-US" sz="1200" dirty="0"/>
              <a:t>Topic 5—Soil systems and terrestrial food production systems and societies</a:t>
            </a:r>
          </a:p>
          <a:p>
            <a:pPr fontAlgn="t"/>
            <a:r>
              <a:rPr lang="en-US" sz="1200" dirty="0"/>
              <a:t>Topic 6—Atmospheric systems and societies</a:t>
            </a:r>
          </a:p>
          <a:p>
            <a:pPr fontAlgn="t"/>
            <a:r>
              <a:rPr lang="en-US" sz="1200" dirty="0"/>
              <a:t>Topic 7—Climate change and energy production</a:t>
            </a:r>
          </a:p>
          <a:p>
            <a:pPr fontAlgn="t"/>
            <a:r>
              <a:rPr lang="en-US" sz="1200" dirty="0"/>
              <a:t>Topic 8—Human systems and resource use</a:t>
            </a:r>
          </a:p>
          <a:p>
            <a:pPr marL="109537" indent="0" fontAlgn="t">
              <a:buNone/>
            </a:pPr>
            <a:endParaRPr lang="en-US" sz="1200" b="1" dirty="0" smtClean="0"/>
          </a:p>
          <a:p>
            <a:pPr marL="109537" indent="0" fontAlgn="t">
              <a:buNone/>
            </a:pPr>
            <a:r>
              <a:rPr lang="en-US" sz="1200" b="1" dirty="0" smtClean="0"/>
              <a:t>Practical </a:t>
            </a:r>
            <a:r>
              <a:rPr lang="en-US" sz="1200" b="1" dirty="0"/>
              <a:t>scheme of work</a:t>
            </a:r>
          </a:p>
          <a:p>
            <a:pPr fontAlgn="t"/>
            <a:r>
              <a:rPr lang="en-US" sz="1200" dirty="0"/>
              <a:t>Practical activities</a:t>
            </a:r>
          </a:p>
          <a:p>
            <a:pPr fontAlgn="t"/>
            <a:r>
              <a:rPr lang="en-US" sz="1200" dirty="0"/>
              <a:t>Individual investigation</a:t>
            </a:r>
          </a:p>
          <a:p>
            <a:endParaRPr lang="en-US" dirty="0"/>
          </a:p>
        </p:txBody>
      </p:sp>
      <p:sp>
        <p:nvSpPr>
          <p:cNvPr id="2" name="Slide Number Placeholder 1"/>
          <p:cNvSpPr>
            <a:spLocks noGrp="1"/>
          </p:cNvSpPr>
          <p:nvPr>
            <p:ph type="sldNum" sz="quarter" idx="12"/>
          </p:nvPr>
        </p:nvSpPr>
        <p:spPr/>
        <p:txBody>
          <a:bodyPr/>
          <a:lstStyle/>
          <a:p>
            <a:pPr>
              <a:defRPr/>
            </a:pPr>
            <a:r>
              <a:rPr lang="en-GB" smtClean="0"/>
              <a:t>Page </a:t>
            </a:r>
            <a:fld id="{6035279D-C4C0-4EC5-BE34-F2B306318BF2}" type="slidenum">
              <a:rPr lang="en-GB" smtClean="0"/>
              <a:pPr>
                <a:defRPr/>
              </a:pPr>
              <a:t>13</a:t>
            </a:fld>
            <a:endParaRPr lang="en-GB"/>
          </a:p>
        </p:txBody>
      </p:sp>
      <p:sp>
        <p:nvSpPr>
          <p:cNvPr id="13" name="TextBox 12"/>
          <p:cNvSpPr txBox="1"/>
          <p:nvPr/>
        </p:nvSpPr>
        <p:spPr>
          <a:xfrm>
            <a:off x="501650" y="814856"/>
            <a:ext cx="8189913" cy="1938992"/>
          </a:xfrm>
          <a:prstGeom prst="rect">
            <a:avLst/>
          </a:prstGeom>
          <a:noFill/>
        </p:spPr>
        <p:txBody>
          <a:bodyPr wrap="square" rtlCol="0">
            <a:spAutoFit/>
          </a:bodyPr>
          <a:lstStyle/>
          <a:p>
            <a:r>
              <a:rPr lang="en-US" sz="1000" dirty="0"/>
              <a:t>ESS is an interdisciplinary group 3 and 4 course that is </a:t>
            </a:r>
            <a:r>
              <a:rPr lang="en-US" sz="1000" b="1" dirty="0"/>
              <a:t>offered only at standard level (SL). </a:t>
            </a:r>
            <a:r>
              <a:rPr lang="en-US" sz="1000" dirty="0"/>
              <a:t>As an interdisciplinary course, ESS is designed to combine the methodology, techniques and knowledge associated with group 4 (sciences) with those associated with group 3 (individuals and societies</a:t>
            </a:r>
            <a:r>
              <a:rPr lang="en-US" sz="1000" dirty="0" smtClean="0"/>
              <a:t>). </a:t>
            </a:r>
          </a:p>
          <a:p>
            <a:endParaRPr lang="en-US" sz="1000" dirty="0"/>
          </a:p>
          <a:p>
            <a:r>
              <a:rPr lang="en-US" sz="1000" dirty="0" smtClean="0"/>
              <a:t>ESS </a:t>
            </a:r>
            <a:r>
              <a:rPr lang="en-US" sz="1000" dirty="0"/>
              <a:t>is a complex course, requiring a diverse set of skills from its students. It is firmly grounded in both a scientific exploration of environmental systems in their structure and function and in the exploration of cultural, economic, ethical, political, and social interactions of societies with the environment. As a result of studying this course, students will become equipped with the ability to recognize and evaluate the impact of our complex system of societies on the natural world. The interdisciplinary nature of the course requires a broad skill set from students and includes the ability to perform research and investigations and to participate in philosophical discussion. The course requires a systems approach to environmental understanding and problem-solving, and promotes holistic thinking about environmental issues. It is recognized that to understand the environmental issues of the 21st century and suggest suitable management solutions, both the human and environmental aspects must be understood. Students should be encouraged to develop solutions from a personal to a community and to a global scale.</a:t>
            </a:r>
            <a:endParaRPr lang="en-US" sz="1000" dirty="0"/>
          </a:p>
        </p:txBody>
      </p:sp>
    </p:spTree>
    <p:extLst>
      <p:ext uri="{BB962C8B-B14F-4D97-AF65-F5344CB8AC3E}">
        <p14:creationId xmlns:p14="http://schemas.microsoft.com/office/powerpoint/2010/main" val="2322371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3191378171"/>
              </p:ext>
            </p:extLst>
          </p:nvPr>
        </p:nvGraphicFramePr>
        <p:xfrm>
          <a:off x="457200" y="1481138"/>
          <a:ext cx="8229600" cy="4221480"/>
        </p:xfrm>
        <a:graphic>
          <a:graphicData uri="http://schemas.openxmlformats.org/drawingml/2006/table">
            <a:tbl>
              <a:tblPr firstRow="1" bandRow="1">
                <a:tableStyleId>{5C22544A-7EE6-4342-B048-85BDC9FD1C3A}</a:tableStyleId>
              </a:tblPr>
              <a:tblGrid>
                <a:gridCol w="2749550">
                  <a:extLst>
                    <a:ext uri="{9D8B030D-6E8A-4147-A177-3AD203B41FA5}">
                      <a16:colId xmlns:a16="http://schemas.microsoft.com/office/drawing/2014/main" val="700409489"/>
                    </a:ext>
                  </a:extLst>
                </a:gridCol>
                <a:gridCol w="5480050">
                  <a:extLst>
                    <a:ext uri="{9D8B030D-6E8A-4147-A177-3AD203B41FA5}">
                      <a16:colId xmlns:a16="http://schemas.microsoft.com/office/drawing/2014/main" val="3522601673"/>
                    </a:ext>
                  </a:extLst>
                </a:gridCol>
              </a:tblGrid>
              <a:tr h="370840">
                <a:tc>
                  <a:txBody>
                    <a:bodyPr/>
                    <a:lstStyle/>
                    <a:p>
                      <a:endParaRPr lang="en-US" dirty="0"/>
                    </a:p>
                  </a:txBody>
                  <a:tcPr/>
                </a:tc>
                <a:tc>
                  <a:txBody>
                    <a:bodyPr/>
                    <a:lstStyle/>
                    <a:p>
                      <a:r>
                        <a:rPr lang="en-US" dirty="0" smtClean="0"/>
                        <a:t>SL</a:t>
                      </a:r>
                      <a:endParaRPr lang="en-US" dirty="0"/>
                    </a:p>
                  </a:txBody>
                  <a:tcPr/>
                </a:tc>
                <a:extLst>
                  <a:ext uri="{0D108BD9-81ED-4DB2-BD59-A6C34878D82A}">
                    <a16:rowId xmlns:a16="http://schemas.microsoft.com/office/drawing/2014/main" val="2515032098"/>
                  </a:ext>
                </a:extLst>
              </a:tr>
              <a:tr h="370840">
                <a:tc>
                  <a:txBody>
                    <a:bodyPr/>
                    <a:lstStyle/>
                    <a:p>
                      <a:r>
                        <a:rPr lang="en-US" dirty="0" smtClean="0"/>
                        <a:t>Paper 1</a:t>
                      </a:r>
                      <a:endParaRPr lang="en-US" dirty="0"/>
                    </a:p>
                  </a:txBody>
                  <a:tcPr/>
                </a:tc>
                <a:tc>
                  <a:txBody>
                    <a:bodyPr/>
                    <a:lstStyle/>
                    <a:p>
                      <a:r>
                        <a:rPr lang="en-US" dirty="0" smtClean="0"/>
                        <a:t>Case Study</a:t>
                      </a:r>
                      <a:endParaRPr lang="en-US" dirty="0"/>
                    </a:p>
                  </a:txBody>
                  <a:tcPr/>
                </a:tc>
                <a:extLst>
                  <a:ext uri="{0D108BD9-81ED-4DB2-BD59-A6C34878D82A}">
                    <a16:rowId xmlns:a16="http://schemas.microsoft.com/office/drawing/2014/main" val="956235976"/>
                  </a:ext>
                </a:extLst>
              </a:tr>
              <a:tr h="370840">
                <a:tc>
                  <a:txBody>
                    <a:bodyPr/>
                    <a:lstStyle/>
                    <a:p>
                      <a:r>
                        <a:rPr lang="en-US" dirty="0" smtClean="0"/>
                        <a:t>Paper 2</a:t>
                      </a:r>
                      <a:endParaRPr lang="en-US" dirty="0"/>
                    </a:p>
                  </a:txBody>
                  <a:tcPr/>
                </a:tc>
                <a:tc>
                  <a:txBody>
                    <a:bodyPr/>
                    <a:lstStyle/>
                    <a:p>
                      <a:r>
                        <a:rPr lang="en-US" dirty="0" smtClean="0"/>
                        <a:t>Short Answer and Structured</a:t>
                      </a:r>
                      <a:r>
                        <a:rPr lang="en-US" baseline="0" dirty="0" smtClean="0"/>
                        <a:t> Essay</a:t>
                      </a:r>
                      <a:endParaRPr lang="en-US" dirty="0"/>
                    </a:p>
                  </a:txBody>
                  <a:tcPr/>
                </a:tc>
                <a:extLst>
                  <a:ext uri="{0D108BD9-81ED-4DB2-BD59-A6C34878D82A}">
                    <a16:rowId xmlns:a16="http://schemas.microsoft.com/office/drawing/2014/main" val="2390409324"/>
                  </a:ext>
                </a:extLst>
              </a:tr>
              <a:tr h="370840">
                <a:tc>
                  <a:txBody>
                    <a:bodyPr/>
                    <a:lstStyle/>
                    <a:p>
                      <a:r>
                        <a:rPr lang="en-US" dirty="0" smtClean="0"/>
                        <a:t>Internal Assessment/</a:t>
                      </a:r>
                    </a:p>
                    <a:p>
                      <a:r>
                        <a:rPr lang="en-US" dirty="0" smtClean="0"/>
                        <a:t>Individual</a:t>
                      </a:r>
                      <a:r>
                        <a:rPr lang="en-US" baseline="0" dirty="0" smtClean="0"/>
                        <a:t> Investigation</a:t>
                      </a:r>
                      <a:endParaRPr lang="en-US" dirty="0"/>
                    </a:p>
                  </a:txBody>
                  <a:tcPr/>
                </a:tc>
                <a:tc>
                  <a:txBody>
                    <a:bodyPr/>
                    <a:lstStyle/>
                    <a:p>
                      <a:r>
                        <a:rPr kumimoji="0" lang="en-US" b="0" i="0" kern="1200" dirty="0" smtClean="0">
                          <a:solidFill>
                            <a:schemeClr val="dk1"/>
                          </a:solidFill>
                          <a:effectLst/>
                          <a:latin typeface="+mn-lt"/>
                          <a:ea typeface="+mn-ea"/>
                          <a:cs typeface="+mn-cs"/>
                        </a:rPr>
                        <a:t>The internal assessment investigation consists of:</a:t>
                      </a:r>
                    </a:p>
                    <a:p>
                      <a:pPr marL="285750" indent="-285750">
                        <a:buFont typeface="Arial" panose="020B0604020202020204" pitchFamily="34" charset="0"/>
                        <a:buChar char="•"/>
                      </a:pPr>
                      <a:r>
                        <a:rPr kumimoji="0" lang="en-US" b="0" i="0" kern="1200" dirty="0" smtClean="0">
                          <a:solidFill>
                            <a:schemeClr val="dk1"/>
                          </a:solidFill>
                          <a:effectLst/>
                          <a:latin typeface="+mn-lt"/>
                          <a:ea typeface="+mn-ea"/>
                          <a:cs typeface="+mn-cs"/>
                        </a:rPr>
                        <a:t>identifying an ESS issue and focusing on one of its specific aspects</a:t>
                      </a:r>
                    </a:p>
                    <a:p>
                      <a:pPr marL="285750" indent="-285750">
                        <a:buFont typeface="Arial" panose="020B0604020202020204" pitchFamily="34" charset="0"/>
                        <a:buChar char="•"/>
                      </a:pPr>
                      <a:r>
                        <a:rPr kumimoji="0" lang="en-US" b="0" i="0" kern="1200" dirty="0" smtClean="0">
                          <a:solidFill>
                            <a:schemeClr val="dk1"/>
                          </a:solidFill>
                          <a:effectLst/>
                          <a:latin typeface="+mn-lt"/>
                          <a:ea typeface="+mn-ea"/>
                          <a:cs typeface="+mn-cs"/>
                        </a:rPr>
                        <a:t>developing methodologies to generate data that are </a:t>
                      </a:r>
                      <a:r>
                        <a:rPr kumimoji="0" lang="en-US" b="0" i="0" kern="1200" dirty="0" err="1" smtClean="0">
                          <a:solidFill>
                            <a:schemeClr val="dk1"/>
                          </a:solidFill>
                          <a:effectLst/>
                          <a:latin typeface="+mn-lt"/>
                          <a:ea typeface="+mn-ea"/>
                          <a:cs typeface="+mn-cs"/>
                        </a:rPr>
                        <a:t>analysed</a:t>
                      </a:r>
                      <a:r>
                        <a:rPr kumimoji="0" lang="en-US" b="0" i="0" kern="1200" dirty="0" smtClean="0">
                          <a:solidFill>
                            <a:schemeClr val="dk1"/>
                          </a:solidFill>
                          <a:effectLst/>
                          <a:latin typeface="+mn-lt"/>
                          <a:ea typeface="+mn-ea"/>
                          <a:cs typeface="+mn-cs"/>
                        </a:rPr>
                        <a:t> to produce knowledge and understanding of this focused aspect</a:t>
                      </a:r>
                    </a:p>
                    <a:p>
                      <a:pPr marL="285750" indent="-285750">
                        <a:buFont typeface="Arial" panose="020B0604020202020204" pitchFamily="34" charset="0"/>
                        <a:buChar char="•"/>
                      </a:pPr>
                      <a:r>
                        <a:rPr kumimoji="0" lang="en-US" b="0" i="0" kern="1200" dirty="0" smtClean="0">
                          <a:solidFill>
                            <a:schemeClr val="dk1"/>
                          </a:solidFill>
                          <a:effectLst/>
                          <a:latin typeface="+mn-lt"/>
                          <a:ea typeface="+mn-ea"/>
                          <a:cs typeface="+mn-cs"/>
                        </a:rPr>
                        <a:t>applying the outcomes of the focused investigation to provide understanding or solutions in the broader ESS context.</a:t>
                      </a:r>
                    </a:p>
                    <a:p>
                      <a:pPr marL="285750" indent="-285750">
                        <a:buFont typeface="Arial" panose="020B0604020202020204" pitchFamily="34" charset="0"/>
                        <a:buChar char="•"/>
                      </a:pPr>
                      <a:endParaRPr lang="en-US" dirty="0"/>
                    </a:p>
                  </a:txBody>
                  <a:tcPr/>
                </a:tc>
                <a:extLst>
                  <a:ext uri="{0D108BD9-81ED-4DB2-BD59-A6C34878D82A}">
                    <a16:rowId xmlns:a16="http://schemas.microsoft.com/office/drawing/2014/main" val="4013830420"/>
                  </a:ext>
                </a:extLst>
              </a:tr>
            </a:tbl>
          </a:graphicData>
        </a:graphic>
      </p:graphicFrame>
      <p:sp>
        <p:nvSpPr>
          <p:cNvPr id="8" name="Title 7"/>
          <p:cNvSpPr>
            <a:spLocks noGrp="1"/>
          </p:cNvSpPr>
          <p:nvPr>
            <p:ph type="title"/>
          </p:nvPr>
        </p:nvSpPr>
        <p:spPr/>
        <p:txBody>
          <a:bodyPr>
            <a:normAutofit/>
          </a:bodyPr>
          <a:lstStyle/>
          <a:p>
            <a:r>
              <a:rPr lang="en-US" sz="2600" dirty="0"/>
              <a:t>Sciences: Environmental Systems and Societies</a:t>
            </a:r>
          </a:p>
        </p:txBody>
      </p:sp>
      <p:sp>
        <p:nvSpPr>
          <p:cNvPr id="7" name="Slide Number Placeholder 6"/>
          <p:cNvSpPr>
            <a:spLocks noGrp="1"/>
          </p:cNvSpPr>
          <p:nvPr>
            <p:ph type="sldNum" sz="quarter" idx="12"/>
          </p:nvPr>
        </p:nvSpPr>
        <p:spPr/>
        <p:txBody>
          <a:bodyPr/>
          <a:lstStyle/>
          <a:p>
            <a:pPr>
              <a:defRPr/>
            </a:pPr>
            <a:r>
              <a:rPr lang="en-GB" smtClean="0"/>
              <a:t>Page </a:t>
            </a:r>
            <a:fld id="{F020BC89-2A1D-4F91-8C4E-E8158D898A11}" type="slidenum">
              <a:rPr lang="en-GB" smtClean="0"/>
              <a:pPr>
                <a:defRPr/>
              </a:pPr>
              <a:t>14</a:t>
            </a:fld>
            <a:endParaRPr lang="en-GB"/>
          </a:p>
        </p:txBody>
      </p:sp>
    </p:spTree>
    <p:extLst>
      <p:ext uri="{BB962C8B-B14F-4D97-AF65-F5344CB8AC3E}">
        <p14:creationId xmlns:p14="http://schemas.microsoft.com/office/powerpoint/2010/main" val="2447691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000" u="sng" dirty="0" smtClean="0"/>
              <a:t>Mathematical Studies SL-</a:t>
            </a:r>
          </a:p>
          <a:p>
            <a:pPr>
              <a:buNone/>
            </a:pPr>
            <a:r>
              <a:rPr lang="en-US" sz="1200" dirty="0" smtClean="0"/>
              <a:t>	This course is available only at a standard level, and is equivalent in status to Math SL, but addresses different needs.  It has an emphasis on applications of mathematics, and the largest section is on statistical techniques.  It is designed for students with varied mathematical abilities.  It offers students opportunities to learn important concepts and techniques and to gain an understanding of a wide variety of mathematical topics.  Students taking this course are well prepared for a career in social sciences, humanities, languages or arts.</a:t>
            </a:r>
          </a:p>
          <a:p>
            <a:pPr>
              <a:buNone/>
            </a:pPr>
            <a:endParaRPr lang="en-US" sz="1400" u="sng" dirty="0" smtClean="0"/>
          </a:p>
          <a:p>
            <a:pPr>
              <a:buNone/>
            </a:pPr>
            <a:r>
              <a:rPr lang="en-US" sz="2000" u="sng" dirty="0" smtClean="0"/>
              <a:t>Mathematics SL-</a:t>
            </a:r>
          </a:p>
          <a:p>
            <a:pPr>
              <a:buNone/>
            </a:pPr>
            <a:r>
              <a:rPr lang="en-US" sz="1400" dirty="0" smtClean="0"/>
              <a:t>	</a:t>
            </a:r>
            <a:r>
              <a:rPr lang="en-US" sz="1200" dirty="0" smtClean="0"/>
              <a:t>This course caters to students who already possess knowledge of basic mathematical concepts, and who are equipped with the skills needed to apply simple mathematical techniques correctly.  The majority of these students will expect to need a sound mathematical background as they prepare for future studies in subjects such as chemistry, economics, psychology and business administration.</a:t>
            </a:r>
            <a:endParaRPr lang="en-US" sz="1200" dirty="0"/>
          </a:p>
          <a:p>
            <a:pPr>
              <a:buNone/>
            </a:pPr>
            <a:endParaRPr lang="en-US" sz="1400" dirty="0" smtClean="0"/>
          </a:p>
          <a:p>
            <a:pPr>
              <a:buNone/>
            </a:pPr>
            <a:r>
              <a:rPr lang="en-US" sz="2000" u="sng" dirty="0" smtClean="0"/>
              <a:t>Mathematics HL-</a:t>
            </a:r>
          </a:p>
          <a:p>
            <a:pPr>
              <a:buNone/>
            </a:pPr>
            <a:r>
              <a:rPr lang="en-US" sz="1200" dirty="0" smtClean="0"/>
              <a:t>	This course caters to students with a good background in mathematics who are competent in a range of analytical and technical skills.  The majority of these students will be expecting to include mathematics as a major component of their university studies, either as a subject in its own right or within courses such as physics, engineering and technology.  </a:t>
            </a:r>
            <a:endParaRPr lang="en-US" sz="1200" dirty="0"/>
          </a:p>
        </p:txBody>
      </p:sp>
      <p:sp>
        <p:nvSpPr>
          <p:cNvPr id="3" name="Title 2"/>
          <p:cNvSpPr>
            <a:spLocks noGrp="1"/>
          </p:cNvSpPr>
          <p:nvPr>
            <p:ph type="title"/>
          </p:nvPr>
        </p:nvSpPr>
        <p:spPr/>
        <p:txBody>
          <a:bodyPr>
            <a:normAutofit/>
          </a:bodyPr>
          <a:lstStyle/>
          <a:p>
            <a:r>
              <a:rPr lang="en-US" dirty="0" smtClean="0"/>
              <a:t>Math Summaries</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2000" dirty="0" smtClean="0"/>
              <a:t>Core</a:t>
            </a:r>
          </a:p>
          <a:p>
            <a:r>
              <a:rPr lang="en-US" sz="2000" dirty="0" smtClean="0"/>
              <a:t>Topic 1: Algebra</a:t>
            </a:r>
          </a:p>
          <a:p>
            <a:r>
              <a:rPr lang="en-US" sz="2000" dirty="0" smtClean="0"/>
              <a:t>Topic 2: Functions and equations</a:t>
            </a:r>
          </a:p>
          <a:p>
            <a:r>
              <a:rPr lang="en-US" sz="2000" dirty="0" smtClean="0"/>
              <a:t>Topic 3: Circular functions and trigonometry</a:t>
            </a:r>
          </a:p>
          <a:p>
            <a:r>
              <a:rPr lang="en-US" sz="2000" dirty="0" smtClean="0"/>
              <a:t>Topic 4: Vectors</a:t>
            </a:r>
          </a:p>
          <a:p>
            <a:r>
              <a:rPr lang="en-US" sz="2000" dirty="0" smtClean="0"/>
              <a:t>Topic 5: Statistics and probability</a:t>
            </a:r>
          </a:p>
          <a:p>
            <a:r>
              <a:rPr lang="en-US" sz="2000" dirty="0" smtClean="0"/>
              <a:t>Topic 6: Calculus</a:t>
            </a:r>
          </a:p>
          <a:p>
            <a:pPr marL="109537" indent="0">
              <a:buNone/>
            </a:pPr>
            <a:r>
              <a:rPr lang="en-US" sz="2000" dirty="0" smtClean="0"/>
              <a:t>Options</a:t>
            </a:r>
            <a:endParaRPr lang="en-US" sz="2000" dirty="0"/>
          </a:p>
          <a:p>
            <a:r>
              <a:rPr lang="en-US" sz="2000" dirty="0" smtClean="0"/>
              <a:t>Topic 7: Statistics and probability</a:t>
            </a:r>
          </a:p>
          <a:p>
            <a:r>
              <a:rPr lang="en-US" sz="2000" dirty="0" smtClean="0"/>
              <a:t>Topic 8: Sets, relations and groups</a:t>
            </a:r>
          </a:p>
          <a:p>
            <a:r>
              <a:rPr lang="en-US" sz="2000" dirty="0" smtClean="0"/>
              <a:t>Topic 9: Calculus</a:t>
            </a:r>
          </a:p>
          <a:p>
            <a:r>
              <a:rPr lang="en-US" sz="2000" dirty="0" smtClean="0"/>
              <a:t>Topic 10: Discrete mathematics</a:t>
            </a:r>
            <a:endParaRPr lang="en-US" sz="2000" dirty="0"/>
          </a:p>
        </p:txBody>
      </p:sp>
      <p:sp>
        <p:nvSpPr>
          <p:cNvPr id="3" name="Title 2"/>
          <p:cNvSpPr>
            <a:spLocks noGrp="1"/>
          </p:cNvSpPr>
          <p:nvPr>
            <p:ph type="title"/>
          </p:nvPr>
        </p:nvSpPr>
        <p:spPr/>
        <p:txBody>
          <a:bodyPr/>
          <a:lstStyle/>
          <a:p>
            <a:r>
              <a:rPr lang="en-US" dirty="0" smtClean="0"/>
              <a:t>Mathematics HL</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16</a:t>
            </a:fld>
            <a:endParaRPr lang="en-GB"/>
          </a:p>
        </p:txBody>
      </p:sp>
    </p:spTree>
    <p:extLst>
      <p:ext uri="{BB962C8B-B14F-4D97-AF65-F5344CB8AC3E}">
        <p14:creationId xmlns:p14="http://schemas.microsoft.com/office/powerpoint/2010/main" val="2827780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2800" dirty="0"/>
              <a:t>Core</a:t>
            </a:r>
          </a:p>
          <a:p>
            <a:r>
              <a:rPr lang="en-US" sz="2800" dirty="0"/>
              <a:t>Topic 1: Algebra</a:t>
            </a:r>
          </a:p>
          <a:p>
            <a:r>
              <a:rPr lang="en-US" sz="2800" dirty="0"/>
              <a:t>Topic 2: Functions and equations</a:t>
            </a:r>
          </a:p>
          <a:p>
            <a:r>
              <a:rPr lang="en-US" sz="2800" dirty="0"/>
              <a:t>Topic 3: Circular functions and trigonometry</a:t>
            </a:r>
          </a:p>
          <a:p>
            <a:r>
              <a:rPr lang="en-US" sz="2800" dirty="0"/>
              <a:t>Topic 4: Vectors</a:t>
            </a:r>
          </a:p>
          <a:p>
            <a:r>
              <a:rPr lang="en-US" sz="2800" dirty="0"/>
              <a:t>Topic 5: Statistics and probability</a:t>
            </a:r>
          </a:p>
          <a:p>
            <a:r>
              <a:rPr lang="en-US" sz="2800" dirty="0"/>
              <a:t>Topic 6: Calculus</a:t>
            </a:r>
          </a:p>
          <a:p>
            <a:pPr marL="109537" indent="0">
              <a:buNone/>
            </a:pPr>
            <a:endParaRPr lang="en-US" dirty="0"/>
          </a:p>
        </p:txBody>
      </p:sp>
      <p:sp>
        <p:nvSpPr>
          <p:cNvPr id="3" name="Title 2"/>
          <p:cNvSpPr>
            <a:spLocks noGrp="1"/>
          </p:cNvSpPr>
          <p:nvPr>
            <p:ph type="title"/>
          </p:nvPr>
        </p:nvSpPr>
        <p:spPr/>
        <p:txBody>
          <a:bodyPr/>
          <a:lstStyle/>
          <a:p>
            <a:r>
              <a:rPr lang="en-US" dirty="0" smtClean="0"/>
              <a:t>Mathematics SL</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17</a:t>
            </a:fld>
            <a:endParaRPr lang="en-GB"/>
          </a:p>
        </p:txBody>
      </p:sp>
    </p:spTree>
    <p:extLst>
      <p:ext uri="{BB962C8B-B14F-4D97-AF65-F5344CB8AC3E}">
        <p14:creationId xmlns:p14="http://schemas.microsoft.com/office/powerpoint/2010/main" val="2269565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Topic 1: Number and Algebra</a:t>
            </a:r>
          </a:p>
          <a:p>
            <a:r>
              <a:rPr lang="en-US" dirty="0" smtClean="0"/>
              <a:t>Topic 2: Descriptive statistics</a:t>
            </a:r>
          </a:p>
          <a:p>
            <a:r>
              <a:rPr lang="en-US" dirty="0" smtClean="0"/>
              <a:t>Topic 3: Logic, sets and probability</a:t>
            </a:r>
          </a:p>
          <a:p>
            <a:r>
              <a:rPr lang="en-US" dirty="0" smtClean="0"/>
              <a:t>Topic 4: Statistical applications</a:t>
            </a:r>
          </a:p>
          <a:p>
            <a:r>
              <a:rPr lang="en-US" dirty="0" smtClean="0"/>
              <a:t>Topic 5: Geometry and trigonometry</a:t>
            </a:r>
          </a:p>
          <a:p>
            <a:r>
              <a:rPr lang="en-US" dirty="0" smtClean="0"/>
              <a:t>Topic 6: Mathematical models</a:t>
            </a:r>
          </a:p>
          <a:p>
            <a:r>
              <a:rPr lang="en-US" dirty="0" smtClean="0"/>
              <a:t>Topic 7: Introduction to differential calculus</a:t>
            </a:r>
          </a:p>
          <a:p>
            <a:endParaRPr lang="en-US" dirty="0"/>
          </a:p>
        </p:txBody>
      </p:sp>
      <p:sp>
        <p:nvSpPr>
          <p:cNvPr id="3" name="Title 2"/>
          <p:cNvSpPr>
            <a:spLocks noGrp="1"/>
          </p:cNvSpPr>
          <p:nvPr>
            <p:ph type="title"/>
          </p:nvPr>
        </p:nvSpPr>
        <p:spPr/>
        <p:txBody>
          <a:bodyPr/>
          <a:lstStyle/>
          <a:p>
            <a:r>
              <a:rPr lang="en-US" dirty="0" smtClean="0"/>
              <a:t>Mathematical Studies SL</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18</a:t>
            </a:fld>
            <a:endParaRPr lang="en-GB"/>
          </a:p>
        </p:txBody>
      </p:sp>
    </p:spTree>
    <p:extLst>
      <p:ext uri="{BB962C8B-B14F-4D97-AF65-F5344CB8AC3E}">
        <p14:creationId xmlns:p14="http://schemas.microsoft.com/office/powerpoint/2010/main" val="2341763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0270" y="274638"/>
            <a:ext cx="7409329" cy="1143000"/>
          </a:xfrm>
        </p:spPr>
        <p:txBody>
          <a:bodyPr/>
          <a:lstStyle/>
          <a:p>
            <a:r>
              <a:rPr lang="en-US" dirty="0" smtClean="0"/>
              <a:t>Psychology</a:t>
            </a:r>
            <a:endParaRPr lang="en-US" dirty="0"/>
          </a:p>
        </p:txBody>
      </p:sp>
      <p:sp>
        <p:nvSpPr>
          <p:cNvPr id="4" name="Content Placeholder 3"/>
          <p:cNvSpPr>
            <a:spLocks noGrp="1"/>
          </p:cNvSpPr>
          <p:nvPr>
            <p:ph sz="half" idx="4294967295"/>
          </p:nvPr>
        </p:nvSpPr>
        <p:spPr>
          <a:xfrm>
            <a:off x="699247" y="1696291"/>
            <a:ext cx="4038600" cy="4525962"/>
          </a:xfrm>
        </p:spPr>
        <p:txBody>
          <a:bodyPr>
            <a:normAutofit fontScale="70000" lnSpcReduction="20000"/>
          </a:bodyPr>
          <a:lstStyle/>
          <a:p>
            <a:pPr>
              <a:buNone/>
            </a:pPr>
            <a:r>
              <a:rPr lang="en-US" sz="2600" dirty="0" smtClean="0"/>
              <a:t>Part </a:t>
            </a:r>
            <a:r>
              <a:rPr lang="en-US" sz="2600" dirty="0" err="1" smtClean="0"/>
              <a:t>One:Core</a:t>
            </a:r>
            <a:r>
              <a:rPr lang="en-US" sz="2600" dirty="0" smtClean="0"/>
              <a:t> (Both HL and SL)</a:t>
            </a:r>
          </a:p>
          <a:p>
            <a:r>
              <a:rPr lang="en-US" sz="2600" dirty="0" smtClean="0"/>
              <a:t>The biological level of analysis</a:t>
            </a:r>
          </a:p>
          <a:p>
            <a:r>
              <a:rPr lang="en-US" sz="2600" dirty="0" smtClean="0"/>
              <a:t>The cognitive level of analysis</a:t>
            </a:r>
          </a:p>
          <a:p>
            <a:r>
              <a:rPr lang="en-US" sz="2600" dirty="0" smtClean="0"/>
              <a:t>The </a:t>
            </a:r>
            <a:r>
              <a:rPr lang="en-US" sz="2600" dirty="0" err="1" smtClean="0"/>
              <a:t>sociocultural</a:t>
            </a:r>
            <a:r>
              <a:rPr lang="en-US" sz="2600" dirty="0" smtClean="0"/>
              <a:t> level of analysis</a:t>
            </a:r>
          </a:p>
          <a:p>
            <a:pPr>
              <a:buNone/>
            </a:pPr>
            <a:endParaRPr lang="en-US" sz="2600" dirty="0" smtClean="0"/>
          </a:p>
          <a:p>
            <a:pPr>
              <a:buNone/>
            </a:pPr>
            <a:r>
              <a:rPr lang="en-US" sz="2600" dirty="0" smtClean="0"/>
              <a:t>Part Two: Options (SL any one option; HL any two options)</a:t>
            </a:r>
          </a:p>
          <a:p>
            <a:r>
              <a:rPr lang="en-US" sz="2600" dirty="0" smtClean="0"/>
              <a:t>Abnormal psychology</a:t>
            </a:r>
          </a:p>
          <a:p>
            <a:r>
              <a:rPr lang="en-US" sz="2600" dirty="0" smtClean="0"/>
              <a:t>Developmental psychology</a:t>
            </a:r>
          </a:p>
          <a:p>
            <a:r>
              <a:rPr lang="en-US" sz="2600" dirty="0" smtClean="0"/>
              <a:t>Health psychology</a:t>
            </a:r>
          </a:p>
          <a:p>
            <a:r>
              <a:rPr lang="en-US" sz="2600" dirty="0" smtClean="0"/>
              <a:t>Psychology of human relationships</a:t>
            </a:r>
          </a:p>
          <a:p>
            <a:r>
              <a:rPr lang="en-US" sz="2600" dirty="0" smtClean="0"/>
              <a:t>Sport psychology</a:t>
            </a:r>
          </a:p>
          <a:p>
            <a:endParaRPr lang="en-US" dirty="0"/>
          </a:p>
        </p:txBody>
      </p:sp>
      <p:sp>
        <p:nvSpPr>
          <p:cNvPr id="5" name="Content Placeholder 4"/>
          <p:cNvSpPr>
            <a:spLocks noGrp="1"/>
          </p:cNvSpPr>
          <p:nvPr>
            <p:ph sz="half" idx="4294967295"/>
          </p:nvPr>
        </p:nvSpPr>
        <p:spPr>
          <a:xfrm>
            <a:off x="4796118" y="1575268"/>
            <a:ext cx="4038600" cy="4525962"/>
          </a:xfrm>
        </p:spPr>
        <p:txBody>
          <a:bodyPr>
            <a:normAutofit/>
          </a:bodyPr>
          <a:lstStyle/>
          <a:p>
            <a:pPr>
              <a:buNone/>
            </a:pPr>
            <a:r>
              <a:rPr lang="en-US" sz="1900" dirty="0" smtClean="0"/>
              <a:t>Part Three: Qualitative Research Methodology (HL Only)</a:t>
            </a:r>
          </a:p>
          <a:p>
            <a:r>
              <a:rPr lang="en-US" sz="1900" dirty="0" smtClean="0"/>
              <a:t>Qualitative research methodologies</a:t>
            </a:r>
          </a:p>
          <a:p>
            <a:endParaRPr lang="en-US" sz="1900" dirty="0" smtClean="0"/>
          </a:p>
          <a:p>
            <a:pPr>
              <a:buNone/>
            </a:pPr>
            <a:r>
              <a:rPr lang="en-US" sz="1900" dirty="0" smtClean="0"/>
              <a:t>Part Four: Simple Experimental Study (SL/HL)</a:t>
            </a:r>
          </a:p>
          <a:p>
            <a:r>
              <a:rPr lang="en-US" sz="1900" dirty="0" smtClean="0"/>
              <a:t>Introduction to experimental research methodology</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Diploma </a:t>
            </a:r>
            <a:r>
              <a:rPr lang="en-US" dirty="0" err="1" smtClean="0"/>
              <a:t>Programme</a:t>
            </a:r>
            <a:endParaRPr lang="en-US" dirty="0"/>
          </a:p>
        </p:txBody>
      </p:sp>
      <p:sp>
        <p:nvSpPr>
          <p:cNvPr id="6" name="Subtitle 5"/>
          <p:cNvSpPr>
            <a:spLocks noGrp="1"/>
          </p:cNvSpPr>
          <p:nvPr>
            <p:ph type="subTitle" idx="1"/>
          </p:nvPr>
        </p:nvSpPr>
        <p:spPr/>
        <p:txBody>
          <a:bodyPr/>
          <a:lstStyle/>
          <a:p>
            <a:r>
              <a:rPr lang="en-US" dirty="0" smtClean="0"/>
              <a:t>HL/SL Differentiation</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60612" y="320675"/>
            <a:ext cx="6381563" cy="669925"/>
          </a:xfrm>
        </p:spPr>
        <p:txBody>
          <a:bodyPr>
            <a:normAutofit fontScale="90000"/>
          </a:bodyPr>
          <a:lstStyle/>
          <a:p>
            <a:r>
              <a:rPr lang="en-US" dirty="0" smtClean="0"/>
              <a:t>Psychology</a:t>
            </a:r>
            <a:endParaRPr lang="en-US" dirty="0"/>
          </a:p>
        </p:txBody>
      </p:sp>
      <p:graphicFrame>
        <p:nvGraphicFramePr>
          <p:cNvPr id="6" name="Table 5"/>
          <p:cNvGraphicFramePr>
            <a:graphicFrameLocks noGrp="1"/>
          </p:cNvGraphicFramePr>
          <p:nvPr/>
        </p:nvGraphicFramePr>
        <p:xfrm>
          <a:off x="381000" y="1447800"/>
          <a:ext cx="7620000" cy="3721116"/>
        </p:xfrm>
        <a:graphic>
          <a:graphicData uri="http://schemas.openxmlformats.org/drawingml/2006/table">
            <a:tbl>
              <a:tblPr firstRow="1" bandRow="1">
                <a:tableStyleId>{5C22544A-7EE6-4342-B048-85BDC9FD1C3A}</a:tableStyleId>
              </a:tblPr>
              <a:tblGrid>
                <a:gridCol w="1310968">
                  <a:extLst>
                    <a:ext uri="{9D8B030D-6E8A-4147-A177-3AD203B41FA5}">
                      <a16:colId xmlns:a16="http://schemas.microsoft.com/office/drawing/2014/main" val="20000"/>
                    </a:ext>
                  </a:extLst>
                </a:gridCol>
                <a:gridCol w="3043318">
                  <a:extLst>
                    <a:ext uri="{9D8B030D-6E8A-4147-A177-3AD203B41FA5}">
                      <a16:colId xmlns:a16="http://schemas.microsoft.com/office/drawing/2014/main" val="20001"/>
                    </a:ext>
                  </a:extLst>
                </a:gridCol>
                <a:gridCol w="3265714">
                  <a:extLst>
                    <a:ext uri="{9D8B030D-6E8A-4147-A177-3AD203B41FA5}">
                      <a16:colId xmlns:a16="http://schemas.microsoft.com/office/drawing/2014/main" val="20002"/>
                    </a:ext>
                  </a:extLst>
                </a:gridCol>
              </a:tblGrid>
              <a:tr h="368316">
                <a:tc>
                  <a:txBody>
                    <a:bodyPr/>
                    <a:lstStyle/>
                    <a:p>
                      <a:endParaRPr lang="en-US" dirty="0"/>
                    </a:p>
                  </a:txBody>
                  <a:tcPr/>
                </a:tc>
                <a:tc>
                  <a:txBody>
                    <a:bodyPr/>
                    <a:lstStyle/>
                    <a:p>
                      <a:r>
                        <a:rPr lang="en-US" dirty="0" smtClean="0"/>
                        <a:t>SL</a:t>
                      </a:r>
                      <a:endParaRPr lang="en-US" dirty="0"/>
                    </a:p>
                  </a:txBody>
                  <a:tcPr/>
                </a:tc>
                <a:tc>
                  <a:txBody>
                    <a:bodyPr/>
                    <a:lstStyle/>
                    <a:p>
                      <a:r>
                        <a:rPr lang="en-US" dirty="0" smtClean="0"/>
                        <a:t>HL</a:t>
                      </a:r>
                      <a:endParaRPr lang="en-US" dirty="0"/>
                    </a:p>
                  </a:txBody>
                  <a:tcPr/>
                </a:tc>
                <a:extLst>
                  <a:ext uri="{0D108BD9-81ED-4DB2-BD59-A6C34878D82A}">
                    <a16:rowId xmlns:a16="http://schemas.microsoft.com/office/drawing/2014/main" val="10000"/>
                  </a:ext>
                </a:extLst>
              </a:tr>
              <a:tr h="852615">
                <a:tc>
                  <a:txBody>
                    <a:bodyPr/>
                    <a:lstStyle/>
                    <a:p>
                      <a:r>
                        <a:rPr lang="en-US" sz="1400" dirty="0" smtClean="0"/>
                        <a:t>Topics Studied</a:t>
                      </a:r>
                      <a:endParaRPr lang="en-US" sz="1400" dirty="0"/>
                    </a:p>
                  </a:txBody>
                  <a:tcPr/>
                </a:tc>
                <a:tc>
                  <a:txBody>
                    <a:bodyPr/>
                    <a:lstStyle/>
                    <a:p>
                      <a:r>
                        <a:rPr lang="en-US" sz="1400" dirty="0" smtClean="0"/>
                        <a:t>Core</a:t>
                      </a:r>
                      <a:r>
                        <a:rPr lang="en-US" sz="1400" baseline="0" dirty="0" smtClean="0"/>
                        <a:t> 1-3</a:t>
                      </a:r>
                    </a:p>
                    <a:p>
                      <a:r>
                        <a:rPr lang="en-US" sz="1400" dirty="0" smtClean="0"/>
                        <a:t>Options</a:t>
                      </a:r>
                      <a:r>
                        <a:rPr lang="en-US" sz="1400" baseline="0" dirty="0" smtClean="0"/>
                        <a:t>- 1 chosen of 5</a:t>
                      </a:r>
                    </a:p>
                    <a:p>
                      <a:endParaRPr lang="en-US" sz="1400" u="sng" baseline="0" dirty="0" smtClean="0"/>
                    </a:p>
                    <a:p>
                      <a:r>
                        <a:rPr lang="en-US" sz="1400" u="none" baseline="0" dirty="0" smtClean="0"/>
                        <a:t>Simple Experimental Study</a:t>
                      </a:r>
                      <a:endParaRPr lang="en-US" sz="1400" u="none" dirty="0"/>
                    </a:p>
                  </a:txBody>
                  <a:tcPr/>
                </a:tc>
                <a:tc>
                  <a:txBody>
                    <a:bodyPr/>
                    <a:lstStyle/>
                    <a:p>
                      <a:r>
                        <a:rPr lang="en-US" sz="1400" dirty="0" smtClean="0"/>
                        <a:t>Core 1-3</a:t>
                      </a:r>
                    </a:p>
                    <a:p>
                      <a:r>
                        <a:rPr lang="en-US" sz="1400" baseline="0" dirty="0" smtClean="0"/>
                        <a:t>Options- 2 chosen of 5</a:t>
                      </a:r>
                      <a:endParaRPr lang="en-US" sz="1400" u="sng" baseline="0" dirty="0"/>
                    </a:p>
                    <a:p>
                      <a:r>
                        <a:rPr lang="en-US" sz="1400" u="none" baseline="0" dirty="0" smtClean="0"/>
                        <a:t>Qualitative Research Methodology</a:t>
                      </a:r>
                    </a:p>
                    <a:p>
                      <a:r>
                        <a:rPr lang="en-US" sz="1400" u="none" baseline="0" dirty="0" smtClean="0"/>
                        <a:t>Simple Experimental Study</a:t>
                      </a:r>
                    </a:p>
                  </a:txBody>
                  <a:tcPr/>
                </a:tc>
                <a:extLst>
                  <a:ext uri="{0D108BD9-81ED-4DB2-BD59-A6C34878D82A}">
                    <a16:rowId xmlns:a16="http://schemas.microsoft.com/office/drawing/2014/main" val="10001"/>
                  </a:ext>
                </a:extLst>
              </a:tr>
              <a:tr h="467563">
                <a:tc>
                  <a:txBody>
                    <a:bodyPr/>
                    <a:lstStyle/>
                    <a:p>
                      <a:r>
                        <a:rPr lang="en-US" sz="1400" b="1" dirty="0" smtClean="0"/>
                        <a:t>External Assessments</a:t>
                      </a:r>
                      <a:endParaRPr lang="en-US" sz="1400" b="1" dirty="0"/>
                    </a:p>
                  </a:txBody>
                  <a:tcPr/>
                </a:tc>
                <a:tc>
                  <a:txBody>
                    <a:bodyPr/>
                    <a:lstStyle/>
                    <a:p>
                      <a:r>
                        <a:rPr lang="en-US" sz="1400" b="1" dirty="0" smtClean="0"/>
                        <a:t>SL</a:t>
                      </a:r>
                      <a:endParaRPr lang="en-US" sz="1400" b="1" dirty="0"/>
                    </a:p>
                  </a:txBody>
                  <a:tcPr/>
                </a:tc>
                <a:tc>
                  <a:txBody>
                    <a:bodyPr/>
                    <a:lstStyle/>
                    <a:p>
                      <a:r>
                        <a:rPr lang="en-US" sz="1400" b="1" dirty="0" smtClean="0"/>
                        <a:t>HL</a:t>
                      </a:r>
                      <a:endParaRPr lang="en-US" sz="1400" b="1" dirty="0"/>
                    </a:p>
                  </a:txBody>
                  <a:tcPr/>
                </a:tc>
                <a:extLst>
                  <a:ext uri="{0D108BD9-81ED-4DB2-BD59-A6C34878D82A}">
                    <a16:rowId xmlns:a16="http://schemas.microsoft.com/office/drawing/2014/main" val="10002"/>
                  </a:ext>
                </a:extLst>
              </a:tr>
              <a:tr h="1150357">
                <a:tc>
                  <a:txBody>
                    <a:bodyPr/>
                    <a:lstStyle/>
                    <a:p>
                      <a:r>
                        <a:rPr lang="en-US" sz="1400" dirty="0" smtClean="0"/>
                        <a:t>Paper 2</a:t>
                      </a:r>
                      <a:endParaRPr lang="en-US" sz="1400" dirty="0"/>
                    </a:p>
                  </a:txBody>
                  <a:tcPr/>
                </a:tc>
                <a:tc>
                  <a:txBody>
                    <a:bodyPr/>
                    <a:lstStyle/>
                    <a:p>
                      <a:r>
                        <a:rPr kumimoji="0" lang="en-US" sz="1400" b="0" kern="1200" baseline="0" dirty="0" smtClean="0">
                          <a:solidFill>
                            <a:schemeClr val="dk1"/>
                          </a:solidFill>
                          <a:latin typeface="+mn-lt"/>
                          <a:ea typeface="+mn-ea"/>
                          <a:cs typeface="+mn-cs"/>
                        </a:rPr>
                        <a:t>Fifteen questions on part 2 of the syllabus. Students choose </a:t>
                      </a:r>
                      <a:r>
                        <a:rPr kumimoji="0" lang="en-US" sz="1400" b="1" u="sng" kern="1200" baseline="0" dirty="0" smtClean="0">
                          <a:solidFill>
                            <a:schemeClr val="dk1"/>
                          </a:solidFill>
                          <a:latin typeface="+mn-lt"/>
                          <a:ea typeface="+mn-ea"/>
                          <a:cs typeface="+mn-cs"/>
                        </a:rPr>
                        <a:t>one </a:t>
                      </a:r>
                      <a:r>
                        <a:rPr kumimoji="0" lang="en-US" sz="1400" b="0" kern="1200" baseline="0" dirty="0" smtClean="0">
                          <a:solidFill>
                            <a:schemeClr val="dk1"/>
                          </a:solidFill>
                          <a:latin typeface="+mn-lt"/>
                          <a:ea typeface="+mn-ea"/>
                          <a:cs typeface="+mn-cs"/>
                        </a:rPr>
                        <a:t>question to answer in</a:t>
                      </a:r>
                    </a:p>
                    <a:p>
                      <a:r>
                        <a:rPr kumimoji="0" lang="en-US" sz="1400" b="0" kern="1200" baseline="0" dirty="0" smtClean="0">
                          <a:solidFill>
                            <a:schemeClr val="dk1"/>
                          </a:solidFill>
                          <a:latin typeface="+mn-lt"/>
                          <a:ea typeface="+mn-ea"/>
                          <a:cs typeface="+mn-cs"/>
                        </a:rPr>
                        <a:t>essay form.</a:t>
                      </a:r>
                      <a:endParaRPr lang="en-US" sz="1400" b="0" dirty="0"/>
                    </a:p>
                  </a:txBody>
                  <a:tcPr/>
                </a:tc>
                <a:tc>
                  <a:txBody>
                    <a:bodyPr/>
                    <a:lstStyle/>
                    <a:p>
                      <a:r>
                        <a:rPr kumimoji="0" lang="en-US" sz="1400" b="0" kern="1200" baseline="0" dirty="0" smtClean="0">
                          <a:solidFill>
                            <a:schemeClr val="dk1"/>
                          </a:solidFill>
                          <a:latin typeface="+mn-lt"/>
                          <a:ea typeface="+mn-ea"/>
                          <a:cs typeface="+mn-cs"/>
                        </a:rPr>
                        <a:t>Fifteen questions on part 2 of the syllabus. Students choose </a:t>
                      </a:r>
                      <a:r>
                        <a:rPr kumimoji="0" lang="en-US" sz="1400" b="1" u="sng" kern="1200" baseline="0" dirty="0" smtClean="0">
                          <a:solidFill>
                            <a:schemeClr val="dk1"/>
                          </a:solidFill>
                          <a:latin typeface="+mn-lt"/>
                          <a:ea typeface="+mn-ea"/>
                          <a:cs typeface="+mn-cs"/>
                        </a:rPr>
                        <a:t>two </a:t>
                      </a:r>
                      <a:r>
                        <a:rPr kumimoji="0" lang="en-US" sz="1400" b="0" kern="1200" baseline="0" dirty="0" smtClean="0">
                          <a:solidFill>
                            <a:schemeClr val="dk1"/>
                          </a:solidFill>
                          <a:latin typeface="+mn-lt"/>
                          <a:ea typeface="+mn-ea"/>
                          <a:cs typeface="+mn-cs"/>
                        </a:rPr>
                        <a:t>questions to answer in</a:t>
                      </a:r>
                    </a:p>
                    <a:p>
                      <a:r>
                        <a:rPr kumimoji="0" lang="en-US" sz="1400" b="0" kern="1200" baseline="0" dirty="0" smtClean="0">
                          <a:solidFill>
                            <a:schemeClr val="dk1"/>
                          </a:solidFill>
                          <a:latin typeface="+mn-lt"/>
                          <a:ea typeface="+mn-ea"/>
                          <a:cs typeface="+mn-cs"/>
                        </a:rPr>
                        <a:t>essay form.</a:t>
                      </a:r>
                      <a:endParaRPr lang="en-US" sz="1400" b="0" dirty="0" smtClean="0"/>
                    </a:p>
                    <a:p>
                      <a:endParaRPr lang="en-US" sz="1400" dirty="0"/>
                    </a:p>
                  </a:txBody>
                  <a:tcPr/>
                </a:tc>
                <a:extLst>
                  <a:ext uri="{0D108BD9-81ED-4DB2-BD59-A6C34878D82A}">
                    <a16:rowId xmlns:a16="http://schemas.microsoft.com/office/drawing/2014/main" val="10003"/>
                  </a:ext>
                </a:extLst>
              </a:tr>
              <a:tr h="660089">
                <a:tc>
                  <a:txBody>
                    <a:bodyPr/>
                    <a:lstStyle/>
                    <a:p>
                      <a:r>
                        <a:rPr lang="en-US" sz="1400" dirty="0" smtClean="0"/>
                        <a:t>Paper</a:t>
                      </a:r>
                      <a:r>
                        <a:rPr lang="en-US" sz="1400" baseline="0" dirty="0" smtClean="0"/>
                        <a:t> 3</a:t>
                      </a:r>
                      <a:endParaRPr lang="en-US" sz="1400" dirty="0"/>
                    </a:p>
                  </a:txBody>
                  <a:tcPr/>
                </a:tc>
                <a:tc>
                  <a:txBody>
                    <a:bodyPr/>
                    <a:lstStyle/>
                    <a:p>
                      <a:endParaRPr lang="en-US" sz="1400" dirty="0"/>
                    </a:p>
                  </a:txBody>
                  <a:tcPr/>
                </a:tc>
                <a:tc>
                  <a:txBody>
                    <a:bodyPr/>
                    <a:lstStyle/>
                    <a:p>
                      <a:r>
                        <a:rPr kumimoji="0" lang="en-US" sz="1400" b="0" kern="1200" baseline="0" dirty="0" smtClean="0">
                          <a:solidFill>
                            <a:schemeClr val="dk1"/>
                          </a:solidFill>
                          <a:latin typeface="+mn-lt"/>
                          <a:ea typeface="+mn-ea"/>
                          <a:cs typeface="+mn-cs"/>
                        </a:rPr>
                        <a:t>Three compulsory questions based on an unseen text, covering part 3 of the syllabus.</a:t>
                      </a:r>
                      <a:endParaRPr lang="en-US" sz="1400" b="0" dirty="0"/>
                    </a:p>
                  </a:txBody>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Musical Perception</a:t>
            </a:r>
          </a:p>
          <a:p>
            <a:pPr>
              <a:buNone/>
            </a:pPr>
            <a:r>
              <a:rPr lang="en-US" dirty="0" smtClean="0"/>
              <a:t>(Both HL and SL)</a:t>
            </a:r>
          </a:p>
          <a:p>
            <a:pPr>
              <a:buNone/>
            </a:pPr>
            <a:endParaRPr lang="en-US" dirty="0" smtClean="0"/>
          </a:p>
          <a:p>
            <a:pPr>
              <a:buNone/>
            </a:pPr>
            <a:r>
              <a:rPr lang="en-US" dirty="0" smtClean="0"/>
              <a:t>Standard Level Students choose 1 of the 3 options:</a:t>
            </a:r>
          </a:p>
          <a:p>
            <a:pPr>
              <a:buNone/>
            </a:pPr>
            <a:r>
              <a:rPr lang="en-US" dirty="0" smtClean="0"/>
              <a:t>Creating</a:t>
            </a:r>
          </a:p>
          <a:p>
            <a:pPr>
              <a:buNone/>
            </a:pPr>
            <a:r>
              <a:rPr lang="en-US" dirty="0" smtClean="0"/>
              <a:t>Solo Performing</a:t>
            </a:r>
          </a:p>
          <a:p>
            <a:pPr>
              <a:buNone/>
            </a:pPr>
            <a:r>
              <a:rPr lang="en-US" dirty="0" smtClean="0"/>
              <a:t>Group Performing</a:t>
            </a:r>
          </a:p>
          <a:p>
            <a:pPr>
              <a:buNone/>
            </a:pPr>
            <a:endParaRPr lang="en-US" dirty="0" smtClean="0"/>
          </a:p>
          <a:p>
            <a:pPr>
              <a:buNone/>
            </a:pPr>
            <a:r>
              <a:rPr lang="en-US" dirty="0" smtClean="0"/>
              <a:t>Higher level students will do Creating </a:t>
            </a:r>
            <a:r>
              <a:rPr lang="en-US" u="sng" dirty="0" smtClean="0"/>
              <a:t>and</a:t>
            </a:r>
            <a:r>
              <a:rPr lang="en-US" dirty="0" smtClean="0"/>
              <a:t> Solo Performing.</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63071" y="320675"/>
            <a:ext cx="6879104" cy="669925"/>
          </a:xfrm>
        </p:spPr>
        <p:txBody>
          <a:bodyPr>
            <a:normAutofit fontScale="90000"/>
          </a:bodyPr>
          <a:lstStyle/>
          <a:p>
            <a:r>
              <a:rPr lang="en-US" dirty="0" smtClean="0"/>
              <a:t>Music</a:t>
            </a:r>
            <a:endParaRPr lang="en-US" dirty="0"/>
          </a:p>
        </p:txBody>
      </p:sp>
      <p:graphicFrame>
        <p:nvGraphicFramePr>
          <p:cNvPr id="4" name="Table 3"/>
          <p:cNvGraphicFramePr>
            <a:graphicFrameLocks noGrp="1"/>
          </p:cNvGraphicFramePr>
          <p:nvPr/>
        </p:nvGraphicFramePr>
        <p:xfrm>
          <a:off x="304800" y="1066800"/>
          <a:ext cx="8597153" cy="5412364"/>
        </p:xfrm>
        <a:graphic>
          <a:graphicData uri="http://schemas.openxmlformats.org/drawingml/2006/table">
            <a:tbl>
              <a:tblPr firstRow="1" bandRow="1">
                <a:tableStyleId>{5C22544A-7EE6-4342-B048-85BDC9FD1C3A}</a:tableStyleId>
              </a:tblPr>
              <a:tblGrid>
                <a:gridCol w="1601431">
                  <a:extLst>
                    <a:ext uri="{9D8B030D-6E8A-4147-A177-3AD203B41FA5}">
                      <a16:colId xmlns:a16="http://schemas.microsoft.com/office/drawing/2014/main" val="20000"/>
                    </a:ext>
                  </a:extLst>
                </a:gridCol>
                <a:gridCol w="3278034">
                  <a:extLst>
                    <a:ext uri="{9D8B030D-6E8A-4147-A177-3AD203B41FA5}">
                      <a16:colId xmlns:a16="http://schemas.microsoft.com/office/drawing/2014/main" val="20001"/>
                    </a:ext>
                  </a:extLst>
                </a:gridCol>
                <a:gridCol w="3717688">
                  <a:extLst>
                    <a:ext uri="{9D8B030D-6E8A-4147-A177-3AD203B41FA5}">
                      <a16:colId xmlns:a16="http://schemas.microsoft.com/office/drawing/2014/main" val="20002"/>
                    </a:ext>
                  </a:extLst>
                </a:gridCol>
              </a:tblGrid>
              <a:tr h="802645">
                <a:tc>
                  <a:txBody>
                    <a:bodyPr/>
                    <a:lstStyle/>
                    <a:p>
                      <a:r>
                        <a:rPr lang="en-US" dirty="0" smtClean="0"/>
                        <a:t>External Assessment</a:t>
                      </a:r>
                      <a:endParaRPr lang="en-US" dirty="0"/>
                    </a:p>
                  </a:txBody>
                  <a:tcPr/>
                </a:tc>
                <a:tc>
                  <a:txBody>
                    <a:bodyPr/>
                    <a:lstStyle/>
                    <a:p>
                      <a:r>
                        <a:rPr lang="en-US" dirty="0" smtClean="0"/>
                        <a:t>SL</a:t>
                      </a:r>
                      <a:endParaRPr lang="en-US" dirty="0"/>
                    </a:p>
                  </a:txBody>
                  <a:tcPr/>
                </a:tc>
                <a:tc>
                  <a:txBody>
                    <a:bodyPr/>
                    <a:lstStyle/>
                    <a:p>
                      <a:r>
                        <a:rPr lang="en-US" dirty="0" smtClean="0"/>
                        <a:t>HL</a:t>
                      </a:r>
                      <a:endParaRPr lang="en-US" dirty="0"/>
                    </a:p>
                  </a:txBody>
                  <a:tcPr/>
                </a:tc>
                <a:extLst>
                  <a:ext uri="{0D108BD9-81ED-4DB2-BD59-A6C34878D82A}">
                    <a16:rowId xmlns:a16="http://schemas.microsoft.com/office/drawing/2014/main" val="10000"/>
                  </a:ext>
                </a:extLst>
              </a:tr>
              <a:tr h="1514634">
                <a:tc>
                  <a:txBody>
                    <a:bodyPr/>
                    <a:lstStyle/>
                    <a:p>
                      <a:r>
                        <a:rPr lang="en-US" sz="1400" dirty="0" smtClean="0"/>
                        <a:t>Listening Paper</a:t>
                      </a:r>
                      <a:endParaRPr lang="en-US" sz="1400" dirty="0"/>
                    </a:p>
                  </a:txBody>
                  <a:tcPr/>
                </a:tc>
                <a:tc>
                  <a:txBody>
                    <a:bodyPr/>
                    <a:lstStyle/>
                    <a:p>
                      <a:r>
                        <a:rPr kumimoji="0" lang="en-US" sz="1400" b="1" u="none" kern="1200" baseline="0" dirty="0" smtClean="0">
                          <a:solidFill>
                            <a:schemeClr val="dk1"/>
                          </a:solidFill>
                          <a:latin typeface="+mn-lt"/>
                          <a:ea typeface="+mn-ea"/>
                          <a:cs typeface="+mn-cs"/>
                        </a:rPr>
                        <a:t>Four </a:t>
                      </a:r>
                      <a:r>
                        <a:rPr kumimoji="0" lang="en-US" sz="1400" u="none" kern="1200" baseline="0" dirty="0" smtClean="0">
                          <a:solidFill>
                            <a:schemeClr val="dk1"/>
                          </a:solidFill>
                          <a:latin typeface="+mn-lt"/>
                          <a:ea typeface="+mn-ea"/>
                          <a:cs typeface="+mn-cs"/>
                        </a:rPr>
                        <a:t>musical</a:t>
                      </a:r>
                      <a:r>
                        <a:rPr kumimoji="0" lang="en-US" sz="1400" kern="1200" baseline="0" dirty="0" smtClean="0">
                          <a:solidFill>
                            <a:schemeClr val="dk1"/>
                          </a:solidFill>
                          <a:latin typeface="+mn-lt"/>
                          <a:ea typeface="+mn-ea"/>
                          <a:cs typeface="+mn-cs"/>
                        </a:rPr>
                        <a:t> perception questions</a:t>
                      </a:r>
                    </a:p>
                    <a:p>
                      <a:r>
                        <a:rPr kumimoji="0" lang="en-US" sz="1400" b="1" kern="1200" baseline="0" dirty="0" smtClean="0">
                          <a:solidFill>
                            <a:schemeClr val="dk1"/>
                          </a:solidFill>
                          <a:latin typeface="+mn-lt"/>
                          <a:ea typeface="+mn-ea"/>
                          <a:cs typeface="+mn-cs"/>
                        </a:rPr>
                        <a:t>Section A</a:t>
                      </a:r>
                    </a:p>
                    <a:p>
                      <a:r>
                        <a:rPr kumimoji="0" lang="en-US" sz="1400" kern="1200" baseline="0" dirty="0" smtClean="0">
                          <a:solidFill>
                            <a:schemeClr val="dk1"/>
                          </a:solidFill>
                          <a:latin typeface="+mn-lt"/>
                          <a:ea typeface="+mn-ea"/>
                          <a:cs typeface="+mn-cs"/>
                        </a:rPr>
                        <a:t>Students answer </a:t>
                      </a:r>
                      <a:r>
                        <a:rPr kumimoji="0" lang="en-US" sz="1400" b="1" u="sng" kern="1200" baseline="0" dirty="0" smtClean="0">
                          <a:solidFill>
                            <a:schemeClr val="dk1"/>
                          </a:solidFill>
                          <a:latin typeface="+mn-lt"/>
                          <a:ea typeface="+mn-ea"/>
                          <a:cs typeface="+mn-cs"/>
                        </a:rPr>
                        <a:t>one</a:t>
                      </a:r>
                      <a:r>
                        <a:rPr kumimoji="0" lang="en-US" sz="1400" kern="1200" baseline="0" dirty="0" smtClean="0">
                          <a:solidFill>
                            <a:schemeClr val="dk1"/>
                          </a:solidFill>
                          <a:latin typeface="+mn-lt"/>
                          <a:ea typeface="+mn-ea"/>
                          <a:cs typeface="+mn-cs"/>
                        </a:rPr>
                        <a:t> question.</a:t>
                      </a:r>
                    </a:p>
                    <a:p>
                      <a:r>
                        <a:rPr kumimoji="0" lang="en-US" sz="1400" b="1" kern="1200" baseline="0" dirty="0" smtClean="0">
                          <a:solidFill>
                            <a:schemeClr val="dk1"/>
                          </a:solidFill>
                          <a:latin typeface="+mn-lt"/>
                          <a:ea typeface="+mn-ea"/>
                          <a:cs typeface="+mn-cs"/>
                        </a:rPr>
                        <a:t>Section B</a:t>
                      </a:r>
                    </a:p>
                    <a:p>
                      <a:r>
                        <a:rPr kumimoji="0" lang="en-US" sz="1400" kern="1200" baseline="0" dirty="0" smtClean="0">
                          <a:solidFill>
                            <a:schemeClr val="dk1"/>
                          </a:solidFill>
                          <a:latin typeface="+mn-lt"/>
                          <a:ea typeface="+mn-ea"/>
                          <a:cs typeface="+mn-cs"/>
                        </a:rPr>
                        <a:t>Students answer </a:t>
                      </a:r>
                      <a:r>
                        <a:rPr kumimoji="0" lang="en-US" sz="1400" b="0" u="none" kern="1200" baseline="0" dirty="0" smtClean="0">
                          <a:solidFill>
                            <a:schemeClr val="dk1"/>
                          </a:solidFill>
                          <a:latin typeface="+mn-lt"/>
                          <a:ea typeface="+mn-ea"/>
                          <a:cs typeface="+mn-cs"/>
                        </a:rPr>
                        <a:t>three </a:t>
                      </a:r>
                      <a:r>
                        <a:rPr kumimoji="0" lang="en-US" sz="1400" kern="1200" baseline="0" dirty="0" smtClean="0">
                          <a:solidFill>
                            <a:schemeClr val="dk1"/>
                          </a:solidFill>
                          <a:latin typeface="+mn-lt"/>
                          <a:ea typeface="+mn-ea"/>
                          <a:cs typeface="+mn-cs"/>
                        </a:rPr>
                        <a:t>questions.</a:t>
                      </a:r>
                    </a:p>
                  </a:txBody>
                  <a:tcPr/>
                </a:tc>
                <a:tc>
                  <a:txBody>
                    <a:bodyPr/>
                    <a:lstStyle/>
                    <a:p>
                      <a:r>
                        <a:rPr kumimoji="0" lang="en-US" sz="1400" b="1" u="sng" kern="1200" baseline="0" dirty="0" smtClean="0">
                          <a:solidFill>
                            <a:schemeClr val="dk1"/>
                          </a:solidFill>
                          <a:latin typeface="+mn-lt"/>
                          <a:ea typeface="+mn-ea"/>
                          <a:cs typeface="+mn-cs"/>
                        </a:rPr>
                        <a:t>Five</a:t>
                      </a:r>
                      <a:r>
                        <a:rPr kumimoji="0" lang="en-US" sz="1400" kern="1200" baseline="0" dirty="0" smtClean="0">
                          <a:solidFill>
                            <a:schemeClr val="dk1"/>
                          </a:solidFill>
                          <a:latin typeface="+mn-lt"/>
                          <a:ea typeface="+mn-ea"/>
                          <a:cs typeface="+mn-cs"/>
                        </a:rPr>
                        <a:t> musical perception questions </a:t>
                      </a:r>
                    </a:p>
                    <a:p>
                      <a:r>
                        <a:rPr kumimoji="0" lang="en-US" sz="1400" b="1" kern="1200" baseline="0" dirty="0" smtClean="0">
                          <a:solidFill>
                            <a:schemeClr val="dk1"/>
                          </a:solidFill>
                          <a:latin typeface="+mn-lt"/>
                          <a:ea typeface="+mn-ea"/>
                          <a:cs typeface="+mn-cs"/>
                        </a:rPr>
                        <a:t>Section A</a:t>
                      </a:r>
                    </a:p>
                    <a:p>
                      <a:r>
                        <a:rPr kumimoji="0" lang="en-US" sz="1400" kern="1200" baseline="0" dirty="0" smtClean="0">
                          <a:solidFill>
                            <a:schemeClr val="dk1"/>
                          </a:solidFill>
                          <a:latin typeface="+mn-lt"/>
                          <a:ea typeface="+mn-ea"/>
                          <a:cs typeface="+mn-cs"/>
                        </a:rPr>
                        <a:t>Students answer </a:t>
                      </a:r>
                      <a:r>
                        <a:rPr kumimoji="0" lang="en-US" sz="1400" b="1" u="sng" kern="1200" baseline="0" dirty="0" smtClean="0">
                          <a:solidFill>
                            <a:schemeClr val="dk1"/>
                          </a:solidFill>
                          <a:latin typeface="+mn-lt"/>
                          <a:ea typeface="+mn-ea"/>
                          <a:cs typeface="+mn-cs"/>
                        </a:rPr>
                        <a:t>two</a:t>
                      </a:r>
                      <a:r>
                        <a:rPr kumimoji="0" lang="en-US" sz="1400" kern="1200" baseline="0" dirty="0" smtClean="0">
                          <a:solidFill>
                            <a:schemeClr val="dk1"/>
                          </a:solidFill>
                          <a:latin typeface="+mn-lt"/>
                          <a:ea typeface="+mn-ea"/>
                          <a:cs typeface="+mn-cs"/>
                        </a:rPr>
                        <a:t> questions.</a:t>
                      </a:r>
                    </a:p>
                    <a:p>
                      <a:r>
                        <a:rPr kumimoji="0" lang="en-US" sz="1400" b="1" kern="1200" baseline="0" dirty="0" smtClean="0">
                          <a:solidFill>
                            <a:schemeClr val="dk1"/>
                          </a:solidFill>
                          <a:latin typeface="+mn-lt"/>
                          <a:ea typeface="+mn-ea"/>
                          <a:cs typeface="+mn-cs"/>
                        </a:rPr>
                        <a:t>Section B</a:t>
                      </a:r>
                    </a:p>
                    <a:p>
                      <a:r>
                        <a:rPr kumimoji="0" lang="en-US" sz="1400" kern="1200" baseline="0" dirty="0" smtClean="0">
                          <a:solidFill>
                            <a:schemeClr val="dk1"/>
                          </a:solidFill>
                          <a:latin typeface="+mn-lt"/>
                          <a:ea typeface="+mn-ea"/>
                          <a:cs typeface="+mn-cs"/>
                        </a:rPr>
                        <a:t>Students answer </a:t>
                      </a:r>
                      <a:r>
                        <a:rPr kumimoji="0" lang="en-US" sz="1400" b="0" u="none" kern="1200" baseline="0" dirty="0" smtClean="0">
                          <a:solidFill>
                            <a:schemeClr val="dk1"/>
                          </a:solidFill>
                          <a:latin typeface="+mn-lt"/>
                          <a:ea typeface="+mn-ea"/>
                          <a:cs typeface="+mn-cs"/>
                        </a:rPr>
                        <a:t>three q</a:t>
                      </a:r>
                      <a:r>
                        <a:rPr kumimoji="0" lang="en-US" sz="1400" kern="1200" baseline="0" dirty="0" smtClean="0">
                          <a:solidFill>
                            <a:schemeClr val="dk1"/>
                          </a:solidFill>
                          <a:latin typeface="+mn-lt"/>
                          <a:ea typeface="+mn-ea"/>
                          <a:cs typeface="+mn-cs"/>
                        </a:rPr>
                        <a:t>uestions.</a:t>
                      </a:r>
                    </a:p>
                  </a:txBody>
                  <a:tcPr/>
                </a:tc>
                <a:extLst>
                  <a:ext uri="{0D108BD9-81ED-4DB2-BD59-A6C34878D82A}">
                    <a16:rowId xmlns:a16="http://schemas.microsoft.com/office/drawing/2014/main" val="10001"/>
                  </a:ext>
                </a:extLst>
              </a:tr>
              <a:tr h="802645">
                <a:tc>
                  <a:txBody>
                    <a:bodyPr/>
                    <a:lstStyle/>
                    <a:p>
                      <a:r>
                        <a:rPr lang="en-US" dirty="0" smtClean="0"/>
                        <a:t>Internal</a:t>
                      </a:r>
                      <a:r>
                        <a:rPr lang="en-US" baseline="0" dirty="0" smtClean="0"/>
                        <a:t> Assessment</a:t>
                      </a:r>
                      <a:endParaRPr lang="en-US" dirty="0"/>
                    </a:p>
                  </a:txBody>
                  <a:tcPr/>
                </a:tc>
                <a:tc>
                  <a:txBody>
                    <a:bodyPr/>
                    <a:lstStyle/>
                    <a:p>
                      <a:r>
                        <a:rPr lang="en-US" dirty="0" smtClean="0"/>
                        <a:t>SL </a:t>
                      </a:r>
                    </a:p>
                    <a:p>
                      <a:r>
                        <a:rPr lang="en-US" sz="1400" dirty="0" smtClean="0"/>
                        <a:t>(Students</a:t>
                      </a:r>
                      <a:r>
                        <a:rPr lang="en-US" sz="1400" baseline="0" dirty="0" smtClean="0"/>
                        <a:t> only choose ONE of the following)</a:t>
                      </a:r>
                      <a:endParaRPr lang="en-US" sz="1400" dirty="0"/>
                    </a:p>
                  </a:txBody>
                  <a:tcPr/>
                </a:tc>
                <a:tc>
                  <a:txBody>
                    <a:bodyPr/>
                    <a:lstStyle/>
                    <a:p>
                      <a:r>
                        <a:rPr lang="en-US" dirty="0" smtClean="0"/>
                        <a:t>HL </a:t>
                      </a:r>
                    </a:p>
                    <a:p>
                      <a:r>
                        <a:rPr lang="en-US" sz="1400" dirty="0" smtClean="0"/>
                        <a:t>(Students do both creating and solo)</a:t>
                      </a:r>
                      <a:endParaRPr lang="en-US" dirty="0"/>
                    </a:p>
                  </a:txBody>
                  <a:tcPr/>
                </a:tc>
                <a:extLst>
                  <a:ext uri="{0D108BD9-81ED-4DB2-BD59-A6C34878D82A}">
                    <a16:rowId xmlns:a16="http://schemas.microsoft.com/office/drawing/2014/main" val="10002"/>
                  </a:ext>
                </a:extLst>
              </a:tr>
              <a:tr h="495169">
                <a:tc>
                  <a:txBody>
                    <a:bodyPr/>
                    <a:lstStyle/>
                    <a:p>
                      <a:r>
                        <a:rPr lang="en-US" dirty="0" smtClean="0"/>
                        <a:t>Creating</a:t>
                      </a:r>
                      <a:endParaRPr lang="en-US" dirty="0"/>
                    </a:p>
                  </a:txBody>
                  <a:tcPr/>
                </a:tc>
                <a:tc>
                  <a:txBody>
                    <a:bodyPr/>
                    <a:lstStyle/>
                    <a:p>
                      <a:r>
                        <a:rPr kumimoji="0" lang="en-US" sz="1400" b="1" u="sng" kern="1200" baseline="0" dirty="0" smtClean="0">
                          <a:solidFill>
                            <a:schemeClr val="dk1"/>
                          </a:solidFill>
                          <a:latin typeface="+mn-lt"/>
                          <a:ea typeface="+mn-ea"/>
                          <a:cs typeface="+mn-cs"/>
                        </a:rPr>
                        <a:t>Two</a:t>
                      </a:r>
                      <a:r>
                        <a:rPr kumimoji="0" lang="en-US" sz="1400" kern="1200" baseline="0" dirty="0" smtClean="0">
                          <a:solidFill>
                            <a:schemeClr val="dk1"/>
                          </a:solidFill>
                          <a:latin typeface="+mn-lt"/>
                          <a:ea typeface="+mn-ea"/>
                          <a:cs typeface="+mn-cs"/>
                        </a:rPr>
                        <a:t> pieces of coursework, with recordings and written work</a:t>
                      </a:r>
                      <a:endParaRPr lang="en-US" sz="1400" dirty="0"/>
                    </a:p>
                  </a:txBody>
                  <a:tcPr/>
                </a:tc>
                <a:tc>
                  <a:txBody>
                    <a:bodyPr/>
                    <a:lstStyle/>
                    <a:p>
                      <a:r>
                        <a:rPr kumimoji="0" lang="en-US" sz="1400" b="1" u="sng" kern="1200" baseline="0" dirty="0" smtClean="0">
                          <a:solidFill>
                            <a:schemeClr val="dk1"/>
                          </a:solidFill>
                          <a:latin typeface="+mn-lt"/>
                          <a:ea typeface="+mn-ea"/>
                          <a:cs typeface="+mn-cs"/>
                        </a:rPr>
                        <a:t>Three</a:t>
                      </a:r>
                      <a:r>
                        <a:rPr kumimoji="0" lang="en-US" sz="1400" kern="1200" baseline="0" dirty="0" smtClean="0">
                          <a:solidFill>
                            <a:schemeClr val="dk1"/>
                          </a:solidFill>
                          <a:latin typeface="+mn-lt"/>
                          <a:ea typeface="+mn-ea"/>
                          <a:cs typeface="+mn-cs"/>
                        </a:rPr>
                        <a:t> pieces of coursework, with recordings and written work</a:t>
                      </a:r>
                      <a:endParaRPr lang="en-US" sz="1400" dirty="0"/>
                    </a:p>
                  </a:txBody>
                  <a:tcPr/>
                </a:tc>
                <a:extLst>
                  <a:ext uri="{0D108BD9-81ED-4DB2-BD59-A6C34878D82A}">
                    <a16:rowId xmlns:a16="http://schemas.microsoft.com/office/drawing/2014/main" val="10003"/>
                  </a:ext>
                </a:extLst>
              </a:tr>
              <a:tr h="829400">
                <a:tc>
                  <a:txBody>
                    <a:bodyPr/>
                    <a:lstStyle/>
                    <a:p>
                      <a:r>
                        <a:rPr lang="en-US" dirty="0" smtClean="0"/>
                        <a:t>Solo</a:t>
                      </a:r>
                    </a:p>
                  </a:txBody>
                  <a:tcPr/>
                </a:tc>
                <a:tc>
                  <a:txBody>
                    <a:bodyPr/>
                    <a:lstStyle/>
                    <a:p>
                      <a:r>
                        <a:rPr kumimoji="0" lang="en-US" sz="1400" kern="1200" baseline="0" dirty="0" smtClean="0">
                          <a:solidFill>
                            <a:schemeClr val="dk1"/>
                          </a:solidFill>
                          <a:latin typeface="+mn-lt"/>
                          <a:ea typeface="+mn-ea"/>
                          <a:cs typeface="+mn-cs"/>
                        </a:rPr>
                        <a:t>A recording selected from pieces presented during one or more public performance(s), </a:t>
                      </a:r>
                      <a:r>
                        <a:rPr kumimoji="0" lang="en-US" sz="1400" b="1" u="sng" kern="1200" baseline="0" dirty="0" smtClean="0">
                          <a:solidFill>
                            <a:schemeClr val="dk1"/>
                          </a:solidFill>
                          <a:latin typeface="+mn-lt"/>
                          <a:ea typeface="+mn-ea"/>
                          <a:cs typeface="+mn-cs"/>
                        </a:rPr>
                        <a:t>15 minutes</a:t>
                      </a:r>
                      <a:endParaRPr lang="en-US" sz="1400" b="1" u="sng" dirty="0"/>
                    </a:p>
                  </a:txBody>
                  <a:tcPr/>
                </a:tc>
                <a:tc>
                  <a:txBody>
                    <a:bodyPr/>
                    <a:lstStyle/>
                    <a:p>
                      <a:r>
                        <a:rPr kumimoji="0" lang="en-US" sz="1400" kern="1200" baseline="0" dirty="0" smtClean="0">
                          <a:solidFill>
                            <a:schemeClr val="dk1"/>
                          </a:solidFill>
                          <a:latin typeface="+mn-lt"/>
                          <a:ea typeface="+mn-ea"/>
                          <a:cs typeface="+mn-cs"/>
                        </a:rPr>
                        <a:t>A recording selected from pieces presented during one or more public performance(s), </a:t>
                      </a:r>
                      <a:r>
                        <a:rPr kumimoji="0" lang="en-US" sz="1400" b="1" u="sng" kern="1200" baseline="0" dirty="0" smtClean="0">
                          <a:solidFill>
                            <a:schemeClr val="dk1"/>
                          </a:solidFill>
                          <a:latin typeface="+mn-lt"/>
                          <a:ea typeface="+mn-ea"/>
                          <a:cs typeface="+mn-cs"/>
                        </a:rPr>
                        <a:t>20 minutes</a:t>
                      </a:r>
                      <a:endParaRPr lang="en-US" sz="1400" b="1" u="sng" dirty="0"/>
                    </a:p>
                  </a:txBody>
                  <a:tcPr/>
                </a:tc>
                <a:extLst>
                  <a:ext uri="{0D108BD9-81ED-4DB2-BD59-A6C34878D82A}">
                    <a16:rowId xmlns:a16="http://schemas.microsoft.com/office/drawing/2014/main" val="10004"/>
                  </a:ext>
                </a:extLst>
              </a:tr>
              <a:tr h="902955">
                <a:tc>
                  <a:txBody>
                    <a:bodyPr/>
                    <a:lstStyle/>
                    <a:p>
                      <a:r>
                        <a:rPr lang="en-US" dirty="0" smtClean="0"/>
                        <a:t>Group</a:t>
                      </a:r>
                    </a:p>
                  </a:txBody>
                  <a:tcPr/>
                </a:tc>
                <a:tc>
                  <a:txBody>
                    <a:bodyPr/>
                    <a:lstStyle/>
                    <a:p>
                      <a:r>
                        <a:rPr kumimoji="0" lang="en-US" sz="1400" kern="1200" baseline="0" dirty="0" smtClean="0">
                          <a:solidFill>
                            <a:schemeClr val="dk1"/>
                          </a:solidFill>
                          <a:latin typeface="+mn-lt"/>
                          <a:ea typeface="+mn-ea"/>
                          <a:cs typeface="+mn-cs"/>
                        </a:rPr>
                        <a:t>A recording selected from pieces presented during two or more public performances,</a:t>
                      </a:r>
                    </a:p>
                    <a:p>
                      <a:r>
                        <a:rPr kumimoji="0" lang="en-US" sz="1400" kern="1200" baseline="0" dirty="0" smtClean="0">
                          <a:solidFill>
                            <a:schemeClr val="dk1"/>
                          </a:solidFill>
                          <a:latin typeface="+mn-lt"/>
                          <a:ea typeface="+mn-ea"/>
                          <a:cs typeface="+mn-cs"/>
                        </a:rPr>
                        <a:t>20–30 minutes</a:t>
                      </a:r>
                      <a:endParaRPr lang="en-US" sz="1400" dirty="0"/>
                    </a:p>
                  </a:txBody>
                  <a:tcPr/>
                </a:tc>
                <a:tc>
                  <a:txBody>
                    <a:bodyPr/>
                    <a:lstStyle/>
                    <a:p>
                      <a:endParaRPr lang="en-US" sz="1400" dirty="0"/>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70646" y="274638"/>
            <a:ext cx="7758953" cy="1143000"/>
          </a:xfrm>
        </p:spPr>
        <p:txBody>
          <a:bodyPr/>
          <a:lstStyle/>
          <a:p>
            <a:r>
              <a:rPr lang="en-US" dirty="0" smtClean="0"/>
              <a:t>Visual Arts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33211619"/>
              </p:ext>
            </p:extLst>
          </p:nvPr>
        </p:nvGraphicFramePr>
        <p:xfrm>
          <a:off x="193287" y="1196898"/>
          <a:ext cx="8787161" cy="5099823"/>
        </p:xfrm>
        <a:graphic>
          <a:graphicData uri="http://schemas.openxmlformats.org/drawingml/2006/table">
            <a:tbl>
              <a:tblPr firstRow="1" bandRow="1">
                <a:tableStyleId>{5C22544A-7EE6-4342-B048-85BDC9FD1C3A}</a:tableStyleId>
              </a:tblPr>
              <a:tblGrid>
                <a:gridCol w="1468331">
                  <a:extLst>
                    <a:ext uri="{9D8B030D-6E8A-4147-A177-3AD203B41FA5}">
                      <a16:colId xmlns:a16="http://schemas.microsoft.com/office/drawing/2014/main" val="20000"/>
                    </a:ext>
                  </a:extLst>
                </a:gridCol>
                <a:gridCol w="2434539">
                  <a:extLst>
                    <a:ext uri="{9D8B030D-6E8A-4147-A177-3AD203B41FA5}">
                      <a16:colId xmlns:a16="http://schemas.microsoft.com/office/drawing/2014/main" val="20001"/>
                    </a:ext>
                  </a:extLst>
                </a:gridCol>
                <a:gridCol w="2490497">
                  <a:extLst>
                    <a:ext uri="{9D8B030D-6E8A-4147-A177-3AD203B41FA5}">
                      <a16:colId xmlns:a16="http://schemas.microsoft.com/office/drawing/2014/main" val="20002"/>
                    </a:ext>
                  </a:extLst>
                </a:gridCol>
                <a:gridCol w="2393794">
                  <a:extLst>
                    <a:ext uri="{9D8B030D-6E8A-4147-A177-3AD203B41FA5}">
                      <a16:colId xmlns:a16="http://schemas.microsoft.com/office/drawing/2014/main" val="20003"/>
                    </a:ext>
                  </a:extLst>
                </a:gridCol>
              </a:tblGrid>
              <a:tr h="504776">
                <a:tc>
                  <a:txBody>
                    <a:bodyPr/>
                    <a:lstStyle/>
                    <a:p>
                      <a:pPr algn="ctr" fontAlgn="t"/>
                      <a:r>
                        <a:rPr lang="en-US" sz="1000" b="1" dirty="0">
                          <a:solidFill>
                            <a:schemeClr val="bg1"/>
                          </a:solidFill>
                          <a:effectLst/>
                        </a:rPr>
                        <a:t/>
                      </a:r>
                      <a:br>
                        <a:rPr lang="en-US" sz="1000" b="1" dirty="0">
                          <a:solidFill>
                            <a:schemeClr val="bg1"/>
                          </a:solidFill>
                          <a:effectLst/>
                        </a:rPr>
                      </a:br>
                      <a:endParaRPr lang="en-US" sz="1000" b="1" dirty="0">
                        <a:solidFill>
                          <a:schemeClr val="bg1"/>
                        </a:solidFill>
                        <a:effectLst/>
                      </a:endParaRPr>
                    </a:p>
                  </a:txBody>
                  <a:tcPr marL="20573" marR="20573" marT="10286" marB="10286"/>
                </a:tc>
                <a:tc>
                  <a:txBody>
                    <a:bodyPr/>
                    <a:lstStyle/>
                    <a:p>
                      <a:pPr algn="ctr" fontAlgn="t"/>
                      <a:r>
                        <a:rPr lang="en-US" sz="1000" b="1" dirty="0">
                          <a:solidFill>
                            <a:schemeClr val="bg1"/>
                          </a:solidFill>
                          <a:effectLst/>
                        </a:rPr>
                        <a:t/>
                      </a:r>
                      <a:br>
                        <a:rPr lang="en-US" sz="1000" b="1" dirty="0">
                          <a:solidFill>
                            <a:schemeClr val="bg1"/>
                          </a:solidFill>
                          <a:effectLst/>
                        </a:rPr>
                      </a:br>
                      <a:r>
                        <a:rPr lang="en-US" sz="1000" b="1" dirty="0">
                          <a:solidFill>
                            <a:schemeClr val="bg1"/>
                          </a:solidFill>
                          <a:effectLst/>
                        </a:rPr>
                        <a:t>Visual arts in </a:t>
                      </a:r>
                      <a:r>
                        <a:rPr lang="en-US" sz="1000" b="1" dirty="0" smtClean="0">
                          <a:solidFill>
                            <a:schemeClr val="bg1"/>
                          </a:solidFill>
                          <a:effectLst/>
                        </a:rPr>
                        <a:t>context</a:t>
                      </a:r>
                    </a:p>
                  </a:txBody>
                  <a:tcPr marL="20573" marR="20573" marT="10286" marB="10286"/>
                </a:tc>
                <a:tc>
                  <a:txBody>
                    <a:bodyPr/>
                    <a:lstStyle/>
                    <a:p>
                      <a:pPr algn="ctr" fontAlgn="t"/>
                      <a:endParaRPr lang="en-US" sz="1000" b="1" dirty="0" smtClean="0">
                        <a:solidFill>
                          <a:schemeClr val="bg1"/>
                        </a:solidFill>
                        <a:effectLst/>
                      </a:endParaRPr>
                    </a:p>
                    <a:p>
                      <a:pPr algn="ctr" fontAlgn="t"/>
                      <a:r>
                        <a:rPr lang="en-US" sz="1000" b="1" dirty="0" smtClean="0">
                          <a:solidFill>
                            <a:schemeClr val="bg1"/>
                          </a:solidFill>
                          <a:effectLst/>
                        </a:rPr>
                        <a:t>Visual </a:t>
                      </a:r>
                      <a:r>
                        <a:rPr lang="en-US" sz="1000" b="1" dirty="0">
                          <a:solidFill>
                            <a:schemeClr val="bg1"/>
                          </a:solidFill>
                          <a:effectLst/>
                        </a:rPr>
                        <a:t>arts methods</a:t>
                      </a:r>
                    </a:p>
                  </a:txBody>
                  <a:tcPr marL="20573" marR="20573" marT="10286" marB="10286"/>
                </a:tc>
                <a:tc>
                  <a:txBody>
                    <a:bodyPr/>
                    <a:lstStyle/>
                    <a:p>
                      <a:pPr algn="ctr" fontAlgn="t"/>
                      <a:endParaRPr lang="en-US" sz="1000" b="1" dirty="0" smtClean="0">
                        <a:solidFill>
                          <a:schemeClr val="bg1"/>
                        </a:solidFill>
                        <a:effectLst/>
                      </a:endParaRPr>
                    </a:p>
                    <a:p>
                      <a:pPr algn="ctr" fontAlgn="t"/>
                      <a:r>
                        <a:rPr lang="en-US" sz="1000" b="1" dirty="0" smtClean="0">
                          <a:solidFill>
                            <a:schemeClr val="bg1"/>
                          </a:solidFill>
                          <a:effectLst/>
                        </a:rPr>
                        <a:t>Communicating</a:t>
                      </a:r>
                      <a:r>
                        <a:rPr lang="en-US" sz="1000" b="1" baseline="0" dirty="0" smtClean="0">
                          <a:solidFill>
                            <a:schemeClr val="bg1"/>
                          </a:solidFill>
                          <a:effectLst/>
                        </a:rPr>
                        <a:t> v</a:t>
                      </a:r>
                      <a:r>
                        <a:rPr lang="en-US" sz="1000" b="1" dirty="0" smtClean="0">
                          <a:solidFill>
                            <a:schemeClr val="bg1"/>
                          </a:solidFill>
                          <a:effectLst/>
                        </a:rPr>
                        <a:t>isual arts</a:t>
                      </a:r>
                      <a:endParaRPr lang="en-US" sz="1000" b="1" dirty="0">
                        <a:solidFill>
                          <a:schemeClr val="bg1"/>
                        </a:solidFill>
                        <a:effectLst/>
                      </a:endParaRPr>
                    </a:p>
                  </a:txBody>
                  <a:tcPr marL="20573" marR="20573" marT="10286" marB="10286"/>
                </a:tc>
                <a:extLst>
                  <a:ext uri="{0D108BD9-81ED-4DB2-BD59-A6C34878D82A}">
                    <a16:rowId xmlns:a16="http://schemas.microsoft.com/office/drawing/2014/main" val="10000"/>
                  </a:ext>
                </a:extLst>
              </a:tr>
              <a:tr h="1463319">
                <a:tc>
                  <a:txBody>
                    <a:bodyPr/>
                    <a:lstStyle/>
                    <a:p>
                      <a:pPr algn="ctr" fontAlgn="ctr"/>
                      <a:r>
                        <a:rPr lang="en-US" sz="1000" b="1" dirty="0">
                          <a:solidFill>
                            <a:schemeClr val="tx1"/>
                          </a:solidFill>
                          <a:effectLst/>
                        </a:rPr>
                        <a:t>Theoretical practice</a:t>
                      </a:r>
                    </a:p>
                  </a:txBody>
                  <a:tcPr marL="20573" marR="20573" marT="10286" marB="10286" anchor="ctr"/>
                </a:tc>
                <a:tc>
                  <a:txBody>
                    <a:bodyPr/>
                    <a:lstStyle/>
                    <a:p>
                      <a:pPr fontAlgn="t"/>
                      <a:r>
                        <a:rPr lang="en-US" sz="1000" dirty="0">
                          <a:solidFill>
                            <a:schemeClr val="tx1"/>
                          </a:solidFill>
                          <a:effectLst/>
                        </a:rPr>
                        <a:t>Students examine and compare the work of artists from different cultural contexts.</a:t>
                      </a:r>
                    </a:p>
                    <a:p>
                      <a:pPr fontAlgn="t"/>
                      <a:endParaRPr lang="en-US" sz="1000" dirty="0" smtClean="0">
                        <a:solidFill>
                          <a:schemeClr val="tx1"/>
                        </a:solidFill>
                        <a:effectLst/>
                      </a:endParaRPr>
                    </a:p>
                    <a:p>
                      <a:pPr fontAlgn="t"/>
                      <a:r>
                        <a:rPr lang="en-US" sz="1000" dirty="0" smtClean="0">
                          <a:solidFill>
                            <a:schemeClr val="tx1"/>
                          </a:solidFill>
                          <a:effectLst/>
                        </a:rPr>
                        <a:t>Students </a:t>
                      </a:r>
                      <a:r>
                        <a:rPr lang="en-US" sz="1000" dirty="0">
                          <a:solidFill>
                            <a:schemeClr val="tx1"/>
                          </a:solidFill>
                          <a:effectLst/>
                        </a:rPr>
                        <a:t>consider the contexts influencing their own work and the work of others.</a:t>
                      </a:r>
                    </a:p>
                  </a:txBody>
                  <a:tcPr marL="20573" marR="20573" marT="10286" marB="10286"/>
                </a:tc>
                <a:tc>
                  <a:txBody>
                    <a:bodyPr/>
                    <a:lstStyle/>
                    <a:p>
                      <a:pPr fontAlgn="t"/>
                      <a:r>
                        <a:rPr lang="en-US" sz="1000" dirty="0">
                          <a:solidFill>
                            <a:schemeClr val="tx1"/>
                          </a:solidFill>
                          <a:effectLst/>
                        </a:rPr>
                        <a:t>Students look at different techniques for making art.</a:t>
                      </a:r>
                    </a:p>
                    <a:p>
                      <a:pPr fontAlgn="t"/>
                      <a:endParaRPr lang="en-US" sz="1000" dirty="0" smtClean="0">
                        <a:solidFill>
                          <a:schemeClr val="tx1"/>
                        </a:solidFill>
                        <a:effectLst/>
                      </a:endParaRPr>
                    </a:p>
                    <a:p>
                      <a:pPr fontAlgn="t"/>
                      <a:r>
                        <a:rPr lang="en-US" sz="1000" dirty="0" smtClean="0">
                          <a:solidFill>
                            <a:schemeClr val="tx1"/>
                          </a:solidFill>
                          <a:effectLst/>
                        </a:rPr>
                        <a:t>Students </a:t>
                      </a:r>
                      <a:r>
                        <a:rPr lang="en-US" sz="1000" dirty="0">
                          <a:solidFill>
                            <a:schemeClr val="tx1"/>
                          </a:solidFill>
                          <a:effectLst/>
                        </a:rPr>
                        <a:t>investigate and compare how and why different techniques have evolved and the processes involved.</a:t>
                      </a:r>
                    </a:p>
                  </a:txBody>
                  <a:tcPr marL="20573" marR="20573" marT="10286" marB="10286"/>
                </a:tc>
                <a:tc>
                  <a:txBody>
                    <a:bodyPr/>
                    <a:lstStyle/>
                    <a:p>
                      <a:pPr fontAlgn="t"/>
                      <a:r>
                        <a:rPr lang="en-US" sz="1000" dirty="0">
                          <a:solidFill>
                            <a:schemeClr val="tx1"/>
                          </a:solidFill>
                          <a:effectLst/>
                        </a:rPr>
                        <a:t>Students explore ways of communicating through visual and written means.</a:t>
                      </a:r>
                    </a:p>
                    <a:p>
                      <a:pPr fontAlgn="t"/>
                      <a:endParaRPr lang="en-US" sz="1000" dirty="0" smtClean="0">
                        <a:solidFill>
                          <a:schemeClr val="tx1"/>
                        </a:solidFill>
                        <a:effectLst/>
                      </a:endParaRPr>
                    </a:p>
                    <a:p>
                      <a:pPr fontAlgn="t"/>
                      <a:r>
                        <a:rPr lang="en-US" sz="1000" dirty="0" smtClean="0">
                          <a:solidFill>
                            <a:schemeClr val="tx1"/>
                          </a:solidFill>
                          <a:effectLst/>
                        </a:rPr>
                        <a:t>Students </a:t>
                      </a:r>
                      <a:r>
                        <a:rPr lang="en-US" sz="1000" dirty="0">
                          <a:solidFill>
                            <a:schemeClr val="tx1"/>
                          </a:solidFill>
                          <a:effectLst/>
                        </a:rPr>
                        <a:t>make artistic choices about how to most effectively communicate knowledge and understanding.</a:t>
                      </a:r>
                    </a:p>
                  </a:txBody>
                  <a:tcPr marL="20573" marR="20573" marT="10286" marB="10286"/>
                </a:tc>
                <a:extLst>
                  <a:ext uri="{0D108BD9-81ED-4DB2-BD59-A6C34878D82A}">
                    <a16:rowId xmlns:a16="http://schemas.microsoft.com/office/drawing/2014/main" val="10001"/>
                  </a:ext>
                </a:extLst>
              </a:tr>
              <a:tr h="1463319">
                <a:tc>
                  <a:txBody>
                    <a:bodyPr/>
                    <a:lstStyle/>
                    <a:p>
                      <a:pPr algn="ctr" fontAlgn="ctr"/>
                      <a:r>
                        <a:rPr lang="en-US" sz="1000" b="1" dirty="0">
                          <a:solidFill>
                            <a:schemeClr val="tx1"/>
                          </a:solidFill>
                          <a:effectLst/>
                        </a:rPr>
                        <a:t>Art-making practice</a:t>
                      </a:r>
                    </a:p>
                  </a:txBody>
                  <a:tcPr marL="20573" marR="20573" marT="10286" marB="10286" anchor="ctr"/>
                </a:tc>
                <a:tc>
                  <a:txBody>
                    <a:bodyPr/>
                    <a:lstStyle/>
                    <a:p>
                      <a:pPr fontAlgn="t"/>
                      <a:r>
                        <a:rPr lang="en-US" sz="1000" dirty="0">
                          <a:solidFill>
                            <a:schemeClr val="tx1"/>
                          </a:solidFill>
                          <a:effectLst/>
                        </a:rPr>
                        <a:t>Students make art through a process of investigation, thinking critically and experimenting with techniques.</a:t>
                      </a:r>
                    </a:p>
                    <a:p>
                      <a:pPr fontAlgn="t"/>
                      <a:endParaRPr lang="en-US" sz="1000" dirty="0" smtClean="0">
                        <a:solidFill>
                          <a:schemeClr val="tx1"/>
                        </a:solidFill>
                        <a:effectLst/>
                      </a:endParaRPr>
                    </a:p>
                    <a:p>
                      <a:pPr fontAlgn="t"/>
                      <a:r>
                        <a:rPr lang="en-US" sz="1000" dirty="0" smtClean="0">
                          <a:solidFill>
                            <a:schemeClr val="tx1"/>
                          </a:solidFill>
                          <a:effectLst/>
                        </a:rPr>
                        <a:t>Students </a:t>
                      </a:r>
                      <a:r>
                        <a:rPr lang="en-US" sz="1000" dirty="0">
                          <a:solidFill>
                            <a:schemeClr val="tx1"/>
                          </a:solidFill>
                          <a:effectLst/>
                        </a:rPr>
                        <a:t>apply identified techniques to their own developing work.</a:t>
                      </a:r>
                    </a:p>
                  </a:txBody>
                  <a:tcPr marL="20573" marR="20573" marT="10286" marB="10286"/>
                </a:tc>
                <a:tc>
                  <a:txBody>
                    <a:bodyPr/>
                    <a:lstStyle/>
                    <a:p>
                      <a:pPr fontAlgn="t"/>
                      <a:r>
                        <a:rPr lang="en-US" sz="1000" dirty="0">
                          <a:solidFill>
                            <a:schemeClr val="tx1"/>
                          </a:solidFill>
                          <a:effectLst/>
                        </a:rPr>
                        <a:t>Students experiment with diverse media and explore techniques for making art.</a:t>
                      </a:r>
                    </a:p>
                    <a:p>
                      <a:pPr fontAlgn="t"/>
                      <a:endParaRPr lang="en-US" sz="1000" dirty="0" smtClean="0">
                        <a:solidFill>
                          <a:schemeClr val="tx1"/>
                        </a:solidFill>
                        <a:effectLst/>
                      </a:endParaRPr>
                    </a:p>
                    <a:p>
                      <a:pPr fontAlgn="t"/>
                      <a:r>
                        <a:rPr lang="en-US" sz="1000" dirty="0" smtClean="0">
                          <a:solidFill>
                            <a:schemeClr val="tx1"/>
                          </a:solidFill>
                          <a:effectLst/>
                        </a:rPr>
                        <a:t>Students </a:t>
                      </a:r>
                      <a:r>
                        <a:rPr lang="en-US" sz="1000" dirty="0">
                          <a:solidFill>
                            <a:schemeClr val="tx1"/>
                          </a:solidFill>
                          <a:effectLst/>
                        </a:rPr>
                        <a:t>develop concepts through processes that are informed by skills, techniques and media.</a:t>
                      </a:r>
                    </a:p>
                  </a:txBody>
                  <a:tcPr marL="20573" marR="20573" marT="10286" marB="10286"/>
                </a:tc>
                <a:tc>
                  <a:txBody>
                    <a:bodyPr/>
                    <a:lstStyle/>
                    <a:p>
                      <a:pPr fontAlgn="t"/>
                      <a:r>
                        <a:rPr lang="en-US" sz="1000" dirty="0">
                          <a:solidFill>
                            <a:schemeClr val="tx1"/>
                          </a:solidFill>
                          <a:effectLst/>
                        </a:rPr>
                        <a:t>Students produce a body of artwork through a process of reflection and evaluation, showing a synthesis of skill, media and concept.</a:t>
                      </a:r>
                    </a:p>
                  </a:txBody>
                  <a:tcPr marL="20573" marR="20573" marT="10286" marB="10286"/>
                </a:tc>
                <a:extLst>
                  <a:ext uri="{0D108BD9-81ED-4DB2-BD59-A6C34878D82A}">
                    <a16:rowId xmlns:a16="http://schemas.microsoft.com/office/drawing/2014/main" val="10002"/>
                  </a:ext>
                </a:extLst>
              </a:tr>
              <a:tr h="1668409">
                <a:tc>
                  <a:txBody>
                    <a:bodyPr/>
                    <a:lstStyle/>
                    <a:p>
                      <a:pPr algn="ctr" fontAlgn="ctr"/>
                      <a:r>
                        <a:rPr lang="en-US" sz="1000" b="1">
                          <a:solidFill>
                            <a:schemeClr val="tx1"/>
                          </a:solidFill>
                          <a:effectLst/>
                        </a:rPr>
                        <a:t>Curatorial practice</a:t>
                      </a:r>
                    </a:p>
                  </a:txBody>
                  <a:tcPr marL="20573" marR="20573" marT="10286" marB="10286" anchor="ctr"/>
                </a:tc>
                <a:tc>
                  <a:txBody>
                    <a:bodyPr/>
                    <a:lstStyle/>
                    <a:p>
                      <a:pPr fontAlgn="t"/>
                      <a:r>
                        <a:rPr lang="en-US" sz="1000" dirty="0">
                          <a:solidFill>
                            <a:schemeClr val="tx1"/>
                          </a:solidFill>
                          <a:effectLst/>
                        </a:rPr>
                        <a:t>Students develop an informed response to work and exhibitions they have seen and experienced.</a:t>
                      </a:r>
                    </a:p>
                    <a:p>
                      <a:pPr fontAlgn="t"/>
                      <a:endParaRPr lang="en-US" sz="1000" dirty="0" smtClean="0">
                        <a:solidFill>
                          <a:schemeClr val="tx1"/>
                        </a:solidFill>
                        <a:effectLst/>
                      </a:endParaRPr>
                    </a:p>
                    <a:p>
                      <a:pPr fontAlgn="t"/>
                      <a:r>
                        <a:rPr lang="en-US" sz="1000" dirty="0" smtClean="0">
                          <a:solidFill>
                            <a:schemeClr val="tx1"/>
                          </a:solidFill>
                          <a:effectLst/>
                        </a:rPr>
                        <a:t>Students </a:t>
                      </a:r>
                      <a:r>
                        <a:rPr lang="en-US" sz="1000" dirty="0">
                          <a:solidFill>
                            <a:schemeClr val="tx1"/>
                          </a:solidFill>
                          <a:effectLst/>
                        </a:rPr>
                        <a:t>begin to formulate personal intentions for creating and displaying their own artworks.</a:t>
                      </a:r>
                    </a:p>
                  </a:txBody>
                  <a:tcPr marL="20573" marR="20573" marT="10286" marB="10286"/>
                </a:tc>
                <a:tc>
                  <a:txBody>
                    <a:bodyPr/>
                    <a:lstStyle/>
                    <a:p>
                      <a:pPr fontAlgn="t"/>
                      <a:r>
                        <a:rPr lang="en-US" sz="1000" dirty="0">
                          <a:solidFill>
                            <a:schemeClr val="tx1"/>
                          </a:solidFill>
                          <a:effectLst/>
                        </a:rPr>
                        <a:t>Students evaluate how their ongoing work communicates meaning and purpose.</a:t>
                      </a:r>
                    </a:p>
                    <a:p>
                      <a:pPr fontAlgn="t"/>
                      <a:endParaRPr lang="en-US" sz="1000" dirty="0" smtClean="0">
                        <a:solidFill>
                          <a:schemeClr val="tx1"/>
                        </a:solidFill>
                        <a:effectLst/>
                      </a:endParaRPr>
                    </a:p>
                    <a:p>
                      <a:pPr fontAlgn="t"/>
                      <a:r>
                        <a:rPr lang="en-US" sz="1000" dirty="0" smtClean="0">
                          <a:solidFill>
                            <a:schemeClr val="tx1"/>
                          </a:solidFill>
                          <a:effectLst/>
                        </a:rPr>
                        <a:t>Students </a:t>
                      </a:r>
                      <a:r>
                        <a:rPr lang="en-US" sz="1000" dirty="0">
                          <a:solidFill>
                            <a:schemeClr val="tx1"/>
                          </a:solidFill>
                          <a:effectLst/>
                        </a:rPr>
                        <a:t>consider the nature of “exhibition” and think about the process of selection and the potential impact of their work on different audiences.</a:t>
                      </a:r>
                    </a:p>
                  </a:txBody>
                  <a:tcPr marL="20573" marR="20573" marT="10286" marB="10286"/>
                </a:tc>
                <a:tc>
                  <a:txBody>
                    <a:bodyPr/>
                    <a:lstStyle/>
                    <a:p>
                      <a:pPr fontAlgn="t"/>
                      <a:r>
                        <a:rPr lang="en-US" sz="1000" dirty="0">
                          <a:solidFill>
                            <a:schemeClr val="tx1"/>
                          </a:solidFill>
                          <a:effectLst/>
                        </a:rPr>
                        <a:t>Students select and present resolved works for exhibition.</a:t>
                      </a:r>
                    </a:p>
                    <a:p>
                      <a:pPr fontAlgn="t"/>
                      <a:endParaRPr lang="en-US" sz="1000" dirty="0" smtClean="0">
                        <a:solidFill>
                          <a:schemeClr val="tx1"/>
                        </a:solidFill>
                        <a:effectLst/>
                      </a:endParaRPr>
                    </a:p>
                    <a:p>
                      <a:pPr fontAlgn="t"/>
                      <a:r>
                        <a:rPr lang="en-US" sz="1000" dirty="0" smtClean="0">
                          <a:solidFill>
                            <a:schemeClr val="tx1"/>
                          </a:solidFill>
                          <a:effectLst/>
                        </a:rPr>
                        <a:t>Students </a:t>
                      </a:r>
                      <a:r>
                        <a:rPr lang="en-US" sz="1000" dirty="0">
                          <a:solidFill>
                            <a:schemeClr val="tx1"/>
                          </a:solidFill>
                          <a:effectLst/>
                        </a:rPr>
                        <a:t>explain the ways in which the works are connected.</a:t>
                      </a:r>
                    </a:p>
                    <a:p>
                      <a:pPr fontAlgn="t"/>
                      <a:endParaRPr lang="en-US" sz="1000" dirty="0" smtClean="0">
                        <a:solidFill>
                          <a:schemeClr val="tx1"/>
                        </a:solidFill>
                        <a:effectLst/>
                      </a:endParaRPr>
                    </a:p>
                    <a:p>
                      <a:pPr fontAlgn="t"/>
                      <a:r>
                        <a:rPr lang="en-US" sz="1000" dirty="0" smtClean="0">
                          <a:solidFill>
                            <a:schemeClr val="tx1"/>
                          </a:solidFill>
                          <a:effectLst/>
                        </a:rPr>
                        <a:t>Students </a:t>
                      </a:r>
                      <a:r>
                        <a:rPr lang="en-US" sz="1000" dirty="0">
                          <a:solidFill>
                            <a:schemeClr val="tx1"/>
                          </a:solidFill>
                          <a:effectLst/>
                        </a:rPr>
                        <a:t>discuss how artistic judgments impact the overall presentation.</a:t>
                      </a:r>
                    </a:p>
                  </a:txBody>
                  <a:tcPr marL="20573" marR="20573" marT="10286" marB="10286"/>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74755375"/>
              </p:ext>
            </p:extLst>
          </p:nvPr>
        </p:nvGraphicFramePr>
        <p:xfrm>
          <a:off x="457201" y="1481138"/>
          <a:ext cx="8419170" cy="5075779"/>
        </p:xfrm>
        <a:graphic>
          <a:graphicData uri="http://schemas.openxmlformats.org/drawingml/2006/table">
            <a:tbl>
              <a:tblPr firstRow="1" bandRow="1">
                <a:tableStyleId>{5C22544A-7EE6-4342-B048-85BDC9FD1C3A}</a:tableStyleId>
              </a:tblPr>
              <a:tblGrid>
                <a:gridCol w="2806390">
                  <a:extLst>
                    <a:ext uri="{9D8B030D-6E8A-4147-A177-3AD203B41FA5}">
                      <a16:colId xmlns:a16="http://schemas.microsoft.com/office/drawing/2014/main" val="20000"/>
                    </a:ext>
                  </a:extLst>
                </a:gridCol>
                <a:gridCol w="2806390">
                  <a:extLst>
                    <a:ext uri="{9D8B030D-6E8A-4147-A177-3AD203B41FA5}">
                      <a16:colId xmlns:a16="http://schemas.microsoft.com/office/drawing/2014/main" val="20001"/>
                    </a:ext>
                  </a:extLst>
                </a:gridCol>
                <a:gridCol w="2806390">
                  <a:extLst>
                    <a:ext uri="{9D8B030D-6E8A-4147-A177-3AD203B41FA5}">
                      <a16:colId xmlns:a16="http://schemas.microsoft.com/office/drawing/2014/main" val="20002"/>
                    </a:ext>
                  </a:extLst>
                </a:gridCol>
              </a:tblGrid>
              <a:tr h="670909">
                <a:tc>
                  <a:txBody>
                    <a:bodyPr/>
                    <a:lstStyle/>
                    <a:p>
                      <a:pPr algn="ctr" fontAlgn="t"/>
                      <a:r>
                        <a:rPr lang="en-US" b="1" dirty="0">
                          <a:solidFill>
                            <a:srgbClr val="FFFFFF"/>
                          </a:solidFill>
                          <a:effectLst/>
                        </a:rPr>
                        <a:t>Two-dimensional forms</a:t>
                      </a:r>
                    </a:p>
                  </a:txBody>
                  <a:tcPr/>
                </a:tc>
                <a:tc>
                  <a:txBody>
                    <a:bodyPr/>
                    <a:lstStyle/>
                    <a:p>
                      <a:pPr algn="ctr" fontAlgn="t"/>
                      <a:r>
                        <a:rPr lang="en-US" b="1" dirty="0">
                          <a:solidFill>
                            <a:srgbClr val="FFFFFF"/>
                          </a:solidFill>
                          <a:effectLst/>
                        </a:rPr>
                        <a:t>Three-dimensional forms</a:t>
                      </a:r>
                    </a:p>
                  </a:txBody>
                  <a:tcPr/>
                </a:tc>
                <a:tc>
                  <a:txBody>
                    <a:bodyPr/>
                    <a:lstStyle/>
                    <a:p>
                      <a:pPr algn="ctr" fontAlgn="t"/>
                      <a:r>
                        <a:rPr lang="en-US" b="1" dirty="0">
                          <a:solidFill>
                            <a:srgbClr val="FFFFFF"/>
                          </a:solidFill>
                          <a:effectLst/>
                        </a:rPr>
                        <a:t>Lens-based, electronic and screen-based forms</a:t>
                      </a:r>
                    </a:p>
                  </a:txBody>
                  <a:tcPr/>
                </a:tc>
                <a:extLst>
                  <a:ext uri="{0D108BD9-81ED-4DB2-BD59-A6C34878D82A}">
                    <a16:rowId xmlns:a16="http://schemas.microsoft.com/office/drawing/2014/main" val="10000"/>
                  </a:ext>
                </a:extLst>
              </a:tr>
              <a:tr h="4161379">
                <a:tc>
                  <a:txBody>
                    <a:bodyPr/>
                    <a:lstStyle/>
                    <a:p>
                      <a:pPr fontAlgn="t">
                        <a:buFont typeface="Arial" panose="020B0604020202020204" pitchFamily="34" charset="0"/>
                        <a:buChar char="•"/>
                      </a:pPr>
                      <a:r>
                        <a:rPr lang="en-US" b="1">
                          <a:effectLst/>
                        </a:rPr>
                        <a:t>Drawing</a:t>
                      </a:r>
                      <a:r>
                        <a:rPr lang="en-US">
                          <a:effectLst/>
                        </a:rPr>
                        <a:t>: such as charcoal, pencil, ink</a:t>
                      </a:r>
                    </a:p>
                    <a:p>
                      <a:pPr fontAlgn="t">
                        <a:buFont typeface="Arial" panose="020B0604020202020204" pitchFamily="34" charset="0"/>
                        <a:buChar char="•"/>
                      </a:pPr>
                      <a:r>
                        <a:rPr lang="en-US" b="1">
                          <a:effectLst/>
                        </a:rPr>
                        <a:t>Painting</a:t>
                      </a:r>
                      <a:r>
                        <a:rPr lang="en-US">
                          <a:effectLst/>
                        </a:rPr>
                        <a:t>: such as acrylic, oil, watercolour</a:t>
                      </a:r>
                    </a:p>
                    <a:p>
                      <a:pPr fontAlgn="t">
                        <a:buFont typeface="Arial" panose="020B0604020202020204" pitchFamily="34" charset="0"/>
                        <a:buChar char="•"/>
                      </a:pPr>
                      <a:r>
                        <a:rPr lang="en-US" b="1">
                          <a:effectLst/>
                        </a:rPr>
                        <a:t>Printmaking</a:t>
                      </a:r>
                      <a:r>
                        <a:rPr lang="en-US">
                          <a:effectLst/>
                        </a:rPr>
                        <a:t>: such as relief, intaglio, planographic, chine collé</a:t>
                      </a:r>
                    </a:p>
                    <a:p>
                      <a:pPr fontAlgn="t">
                        <a:buFont typeface="Arial" panose="020B0604020202020204" pitchFamily="34" charset="0"/>
                        <a:buChar char="•"/>
                      </a:pPr>
                      <a:r>
                        <a:rPr lang="en-US" b="1">
                          <a:effectLst/>
                        </a:rPr>
                        <a:t>Graphics</a:t>
                      </a:r>
                      <a:r>
                        <a:rPr lang="en-US">
                          <a:effectLst/>
                        </a:rPr>
                        <a:t>: such as illustration and design</a:t>
                      </a:r>
                    </a:p>
                  </a:txBody>
                  <a:tcPr/>
                </a:tc>
                <a:tc>
                  <a:txBody>
                    <a:bodyPr/>
                    <a:lstStyle/>
                    <a:p>
                      <a:pPr fontAlgn="t">
                        <a:buFont typeface="Arial" panose="020B0604020202020204" pitchFamily="34" charset="0"/>
                        <a:buChar char="•"/>
                      </a:pPr>
                      <a:r>
                        <a:rPr lang="en-US" b="1" dirty="0">
                          <a:effectLst/>
                        </a:rPr>
                        <a:t>Sculpture</a:t>
                      </a:r>
                      <a:r>
                        <a:rPr lang="en-US" dirty="0">
                          <a:effectLst/>
                        </a:rPr>
                        <a:t>: such as ceramics, found objects, wood, assemblage</a:t>
                      </a:r>
                    </a:p>
                    <a:p>
                      <a:pPr fontAlgn="t">
                        <a:buFont typeface="Arial" panose="020B0604020202020204" pitchFamily="34" charset="0"/>
                        <a:buChar char="•"/>
                      </a:pPr>
                      <a:r>
                        <a:rPr lang="en-US" b="1" dirty="0">
                          <a:effectLst/>
                        </a:rPr>
                        <a:t>Designed objects</a:t>
                      </a:r>
                      <a:r>
                        <a:rPr lang="en-US" dirty="0">
                          <a:effectLst/>
                        </a:rPr>
                        <a:t>: such as fashion, architectural, vessels</a:t>
                      </a:r>
                    </a:p>
                    <a:p>
                      <a:pPr fontAlgn="t">
                        <a:buFont typeface="Arial" panose="020B0604020202020204" pitchFamily="34" charset="0"/>
                        <a:buChar char="•"/>
                      </a:pPr>
                      <a:r>
                        <a:rPr lang="en-US" b="1" dirty="0">
                          <a:effectLst/>
                        </a:rPr>
                        <a:t>Site specific</a:t>
                      </a:r>
                      <a:r>
                        <a:rPr lang="en-US" dirty="0">
                          <a:effectLst/>
                        </a:rPr>
                        <a:t>/</a:t>
                      </a:r>
                      <a:r>
                        <a:rPr lang="en-US" b="1" dirty="0">
                          <a:effectLst/>
                        </a:rPr>
                        <a:t>ephemeral</a:t>
                      </a:r>
                      <a:r>
                        <a:rPr lang="en-US" dirty="0">
                          <a:effectLst/>
                        </a:rPr>
                        <a:t>: such as land art, installation, mural</a:t>
                      </a:r>
                    </a:p>
                    <a:p>
                      <a:pPr fontAlgn="t">
                        <a:buFont typeface="Arial" panose="020B0604020202020204" pitchFamily="34" charset="0"/>
                        <a:buChar char="•"/>
                      </a:pPr>
                      <a:r>
                        <a:rPr lang="en-US" b="1" dirty="0">
                          <a:effectLst/>
                        </a:rPr>
                        <a:t>Textiles</a:t>
                      </a:r>
                      <a:r>
                        <a:rPr lang="en-US" dirty="0">
                          <a:effectLst/>
                        </a:rPr>
                        <a:t>: such as </a:t>
                      </a:r>
                      <a:r>
                        <a:rPr lang="en-US" dirty="0" err="1">
                          <a:effectLst/>
                        </a:rPr>
                        <a:t>fibre</a:t>
                      </a:r>
                      <a:r>
                        <a:rPr lang="en-US" dirty="0">
                          <a:effectLst/>
                        </a:rPr>
                        <a:t>, weaving, printed fabric</a:t>
                      </a:r>
                    </a:p>
                  </a:txBody>
                  <a:tcPr/>
                </a:tc>
                <a:tc>
                  <a:txBody>
                    <a:bodyPr/>
                    <a:lstStyle/>
                    <a:p>
                      <a:pPr fontAlgn="t">
                        <a:buFont typeface="Arial" panose="020B0604020202020204" pitchFamily="34" charset="0"/>
                        <a:buChar char="•"/>
                      </a:pPr>
                      <a:r>
                        <a:rPr lang="en-US" b="1" dirty="0">
                          <a:effectLst/>
                        </a:rPr>
                        <a:t>Time-based and sequential art</a:t>
                      </a:r>
                      <a:r>
                        <a:rPr lang="en-US" dirty="0">
                          <a:effectLst/>
                        </a:rPr>
                        <a:t>: such as animation, graphic novel, storyboard</a:t>
                      </a:r>
                    </a:p>
                    <a:p>
                      <a:pPr fontAlgn="t">
                        <a:buFont typeface="Arial" panose="020B0604020202020204" pitchFamily="34" charset="0"/>
                        <a:buChar char="•"/>
                      </a:pPr>
                      <a:r>
                        <a:rPr lang="en-US" b="1" dirty="0">
                          <a:effectLst/>
                        </a:rPr>
                        <a:t>Lens media</a:t>
                      </a:r>
                      <a:r>
                        <a:rPr lang="en-US" dirty="0">
                          <a:effectLst/>
                        </a:rPr>
                        <a:t>: such as still, moving, montage</a:t>
                      </a:r>
                    </a:p>
                    <a:p>
                      <a:pPr fontAlgn="t">
                        <a:buFont typeface="Arial" panose="020B0604020202020204" pitchFamily="34" charset="0"/>
                        <a:buChar char="•"/>
                      </a:pPr>
                      <a:r>
                        <a:rPr lang="en-US" b="1" dirty="0">
                          <a:effectLst/>
                        </a:rPr>
                        <a:t>Digital/screen based</a:t>
                      </a:r>
                      <a:r>
                        <a:rPr lang="en-US" dirty="0">
                          <a:effectLst/>
                        </a:rPr>
                        <a:t>: such as vector graphics, software generated</a:t>
                      </a:r>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a:xfrm>
            <a:off x="360556" y="177994"/>
            <a:ext cx="8229600" cy="1256796"/>
          </a:xfrm>
        </p:spPr>
        <p:txBody>
          <a:bodyPr>
            <a:normAutofit fontScale="90000"/>
          </a:bodyPr>
          <a:lstStyle/>
          <a:p>
            <a:r>
              <a:rPr lang="en-US" dirty="0" smtClean="0"/>
              <a:t>Visual Arts</a:t>
            </a:r>
            <a:br>
              <a:rPr lang="en-US" dirty="0" smtClean="0"/>
            </a:br>
            <a:r>
              <a:rPr lang="en-US" sz="1100" b="0" dirty="0">
                <a:solidFill>
                  <a:schemeClr val="tx1"/>
                </a:solidFill>
                <a:effectLst/>
              </a:rPr>
              <a:t>Throughout the course students are expected to experience working with a variety of different art-making and conceptual forms. SL students should, as a minimum, experience working with at least two art-making forms, each selected from separate columns of the table below. HL students should, as a minimum, experience working with at least three art-making forms, selected from a minimum of two columns of the table below. The examples given are for guidance only and are not intended to represent a definitive list.</a:t>
            </a:r>
            <a:endParaRPr lang="en-US" sz="1100" dirty="0">
              <a:solidFill>
                <a:schemeClr val="tx1"/>
              </a:solidFill>
            </a:endParaRPr>
          </a:p>
        </p:txBody>
      </p:sp>
      <p:sp>
        <p:nvSpPr>
          <p:cNvPr id="2" name="Slide Number Placeholder 1"/>
          <p:cNvSpPr>
            <a:spLocks noGrp="1"/>
          </p:cNvSpPr>
          <p:nvPr>
            <p:ph type="sldNum" sz="quarter" idx="12"/>
          </p:nvPr>
        </p:nvSpPr>
        <p:spPr/>
        <p:txBody>
          <a:bodyPr/>
          <a:lstStyle/>
          <a:p>
            <a:pPr>
              <a:defRPr/>
            </a:pPr>
            <a:r>
              <a:rPr lang="en-GB" smtClean="0"/>
              <a:t>Page </a:t>
            </a:r>
            <a:fld id="{6035279D-C4C0-4EC5-BE34-F2B306318BF2}" type="slidenum">
              <a:rPr lang="en-GB" smtClean="0"/>
              <a:pPr>
                <a:defRPr/>
              </a:pPr>
              <a:t>24</a:t>
            </a:fld>
            <a:endParaRPr lang="en-GB"/>
          </a:p>
        </p:txBody>
      </p:sp>
    </p:spTree>
    <p:extLst>
      <p:ext uri="{BB962C8B-B14F-4D97-AF65-F5344CB8AC3E}">
        <p14:creationId xmlns:p14="http://schemas.microsoft.com/office/powerpoint/2010/main" val="294520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89362834"/>
              </p:ext>
            </p:extLst>
          </p:nvPr>
        </p:nvGraphicFramePr>
        <p:xfrm>
          <a:off x="133815" y="683941"/>
          <a:ext cx="8880010" cy="5963999"/>
        </p:xfrm>
        <a:graphic>
          <a:graphicData uri="http://schemas.openxmlformats.org/drawingml/2006/table">
            <a:tbl>
              <a:tblPr firstRow="1" bandRow="1">
                <a:tableStyleId>{5C22544A-7EE6-4342-B048-85BDC9FD1C3A}</a:tableStyleId>
              </a:tblPr>
              <a:tblGrid>
                <a:gridCol w="1665248">
                  <a:extLst>
                    <a:ext uri="{9D8B030D-6E8A-4147-A177-3AD203B41FA5}">
                      <a16:colId xmlns:a16="http://schemas.microsoft.com/office/drawing/2014/main" val="20000"/>
                    </a:ext>
                  </a:extLst>
                </a:gridCol>
                <a:gridCol w="3590693">
                  <a:extLst>
                    <a:ext uri="{9D8B030D-6E8A-4147-A177-3AD203B41FA5}">
                      <a16:colId xmlns:a16="http://schemas.microsoft.com/office/drawing/2014/main" val="20001"/>
                    </a:ext>
                  </a:extLst>
                </a:gridCol>
                <a:gridCol w="3624069">
                  <a:extLst>
                    <a:ext uri="{9D8B030D-6E8A-4147-A177-3AD203B41FA5}">
                      <a16:colId xmlns:a16="http://schemas.microsoft.com/office/drawing/2014/main" val="20002"/>
                    </a:ext>
                  </a:extLst>
                </a:gridCol>
              </a:tblGrid>
              <a:tr h="635929">
                <a:tc>
                  <a:txBody>
                    <a:bodyPr/>
                    <a:lstStyle/>
                    <a:p>
                      <a:r>
                        <a:rPr lang="en-US" dirty="0" smtClean="0"/>
                        <a:t>External Assessment</a:t>
                      </a:r>
                      <a:endParaRPr lang="en-US" dirty="0"/>
                    </a:p>
                  </a:txBody>
                  <a:tcPr/>
                </a:tc>
                <a:tc>
                  <a:txBody>
                    <a:bodyPr/>
                    <a:lstStyle/>
                    <a:p>
                      <a:r>
                        <a:rPr lang="en-US" dirty="0" smtClean="0"/>
                        <a:t>SL</a:t>
                      </a:r>
                      <a:endParaRPr lang="en-US" dirty="0"/>
                    </a:p>
                  </a:txBody>
                  <a:tcPr/>
                </a:tc>
                <a:tc>
                  <a:txBody>
                    <a:bodyPr/>
                    <a:lstStyle/>
                    <a:p>
                      <a:r>
                        <a:rPr lang="en-US" dirty="0" smtClean="0"/>
                        <a:t>HL</a:t>
                      </a:r>
                      <a:endParaRPr lang="en-US" dirty="0"/>
                    </a:p>
                  </a:txBody>
                  <a:tcPr/>
                </a:tc>
                <a:extLst>
                  <a:ext uri="{0D108BD9-81ED-4DB2-BD59-A6C34878D82A}">
                    <a16:rowId xmlns:a16="http://schemas.microsoft.com/office/drawing/2014/main" val="10000"/>
                  </a:ext>
                </a:extLst>
              </a:tr>
              <a:tr h="1738004">
                <a:tc>
                  <a:txBody>
                    <a:bodyPr/>
                    <a:lstStyle/>
                    <a:p>
                      <a:r>
                        <a:rPr lang="en-US" dirty="0" smtClean="0"/>
                        <a:t>Comparative Study</a:t>
                      </a:r>
                      <a:endParaRPr lang="en-US" dirty="0"/>
                    </a:p>
                  </a:txBody>
                  <a:tcPr/>
                </a:tc>
                <a:tc>
                  <a:txBody>
                    <a:bodyPr/>
                    <a:lstStyle/>
                    <a:p>
                      <a:r>
                        <a:rPr kumimoji="0" lang="en-US" sz="1100" b="0" i="0" kern="1200" dirty="0" smtClean="0">
                          <a:solidFill>
                            <a:schemeClr val="dk1"/>
                          </a:solidFill>
                          <a:effectLst/>
                          <a:latin typeface="+mn-lt"/>
                          <a:ea typeface="+mn-ea"/>
                          <a:cs typeface="+mn-cs"/>
                        </a:rPr>
                        <a:t>SL students submit 10–15 screens which examine and compare at least three artworks, at least two of which should be by different artists. The work selected for comparison and analysis should come from contrasting contexts (local, national, international and/or intercultural).</a:t>
                      </a:r>
                    </a:p>
                    <a:p>
                      <a:endParaRPr kumimoji="0" lang="en-US" sz="1100" b="0" i="0" kern="1200" dirty="0" smtClean="0">
                        <a:solidFill>
                          <a:schemeClr val="dk1"/>
                        </a:solidFill>
                        <a:effectLst/>
                        <a:latin typeface="+mn-lt"/>
                        <a:ea typeface="+mn-ea"/>
                        <a:cs typeface="+mn-cs"/>
                      </a:endParaRPr>
                    </a:p>
                  </a:txBody>
                  <a:tcPr/>
                </a:tc>
                <a:tc>
                  <a:txBody>
                    <a:bodyPr/>
                    <a:lstStyle/>
                    <a:p>
                      <a:r>
                        <a:rPr kumimoji="0" lang="en-US" sz="1100" b="0" i="0" kern="1200" dirty="0" smtClean="0">
                          <a:solidFill>
                            <a:schemeClr val="dk1"/>
                          </a:solidFill>
                          <a:effectLst/>
                          <a:latin typeface="+mn-lt"/>
                          <a:ea typeface="+mn-ea"/>
                          <a:cs typeface="+mn-cs"/>
                        </a:rPr>
                        <a:t>HL students submit 10–15 screens which examine and compare at least three artworks, at least two of which need to be by different artists. The works selected for comparison and analysis should come from contrasting contexts (local, national, international and/or intercultural).</a:t>
                      </a:r>
                    </a:p>
                    <a:p>
                      <a:endParaRPr kumimoji="0" lang="en-US" sz="1100" b="0" i="0" kern="1200" dirty="0" smtClean="0">
                        <a:solidFill>
                          <a:schemeClr val="dk1"/>
                        </a:solidFill>
                        <a:effectLst/>
                        <a:latin typeface="+mn-lt"/>
                        <a:ea typeface="+mn-ea"/>
                        <a:cs typeface="+mn-cs"/>
                      </a:endParaRPr>
                    </a:p>
                    <a:p>
                      <a:r>
                        <a:rPr kumimoji="0" lang="en-US" sz="1100" b="0" i="0" kern="1200" dirty="0" smtClean="0">
                          <a:solidFill>
                            <a:schemeClr val="dk1"/>
                          </a:solidFill>
                          <a:effectLst/>
                          <a:latin typeface="+mn-lt"/>
                          <a:ea typeface="+mn-ea"/>
                          <a:cs typeface="+mn-cs"/>
                        </a:rPr>
                        <a:t>HL students submit 3–5 screens which </a:t>
                      </a:r>
                      <a:r>
                        <a:rPr kumimoji="0" lang="en-US" sz="1100" b="0" i="0" kern="1200" dirty="0" err="1" smtClean="0">
                          <a:solidFill>
                            <a:schemeClr val="dk1"/>
                          </a:solidFill>
                          <a:effectLst/>
                          <a:latin typeface="+mn-lt"/>
                          <a:ea typeface="+mn-ea"/>
                          <a:cs typeface="+mn-cs"/>
                        </a:rPr>
                        <a:t>analyse</a:t>
                      </a:r>
                      <a:r>
                        <a:rPr kumimoji="0" lang="en-US" sz="1100" b="0" i="0" kern="1200" dirty="0" smtClean="0">
                          <a:solidFill>
                            <a:schemeClr val="dk1"/>
                          </a:solidFill>
                          <a:effectLst/>
                          <a:latin typeface="+mn-lt"/>
                          <a:ea typeface="+mn-ea"/>
                          <a:cs typeface="+mn-cs"/>
                        </a:rPr>
                        <a:t> the extent to which their work and practices have been influenced by the art and artists examined.</a:t>
                      </a:r>
                      <a:endParaRPr lang="en-US" sz="1100" dirty="0" smtClean="0"/>
                    </a:p>
                  </a:txBody>
                  <a:tcPr/>
                </a:tc>
                <a:extLst>
                  <a:ext uri="{0D108BD9-81ED-4DB2-BD59-A6C34878D82A}">
                    <a16:rowId xmlns:a16="http://schemas.microsoft.com/office/drawing/2014/main" val="10001"/>
                  </a:ext>
                </a:extLst>
              </a:tr>
              <a:tr h="1544399">
                <a:tc>
                  <a:txBody>
                    <a:bodyPr/>
                    <a:lstStyle/>
                    <a:p>
                      <a:r>
                        <a:rPr lang="en-US" dirty="0" smtClean="0"/>
                        <a:t>Process Portfolio</a:t>
                      </a:r>
                      <a:endParaRPr lang="en-US" dirty="0"/>
                    </a:p>
                  </a:txBody>
                  <a:tcPr/>
                </a:tc>
                <a:tc>
                  <a:txBody>
                    <a:bodyPr/>
                    <a:lstStyle/>
                    <a:p>
                      <a:r>
                        <a:rPr kumimoji="0" lang="en-US" sz="1100" b="0" i="0" kern="1200" dirty="0" smtClean="0">
                          <a:solidFill>
                            <a:schemeClr val="dk1"/>
                          </a:solidFill>
                          <a:effectLst/>
                          <a:latin typeface="+mn-lt"/>
                          <a:ea typeface="+mn-ea"/>
                          <a:cs typeface="+mn-cs"/>
                        </a:rPr>
                        <a:t>SL students submit 9–18 screens which evidence their sustained experimentation, exploration, manipulation and refinement of a variety of art-making activities. For SL students the submitted work must be in at least </a:t>
                      </a:r>
                      <a:r>
                        <a:rPr kumimoji="0" lang="en-US" sz="1100" b="1" i="0" kern="1200" dirty="0" smtClean="0">
                          <a:solidFill>
                            <a:schemeClr val="dk1"/>
                          </a:solidFill>
                          <a:effectLst/>
                          <a:latin typeface="+mn-lt"/>
                          <a:ea typeface="+mn-ea"/>
                          <a:cs typeface="+mn-cs"/>
                        </a:rPr>
                        <a:t>two</a:t>
                      </a:r>
                      <a:r>
                        <a:rPr kumimoji="0" lang="en-US" sz="1100" b="0" i="0" kern="1200" dirty="0" smtClean="0">
                          <a:solidFill>
                            <a:schemeClr val="dk1"/>
                          </a:solidFill>
                          <a:effectLst/>
                          <a:latin typeface="+mn-lt"/>
                          <a:ea typeface="+mn-ea"/>
                          <a:cs typeface="+mn-cs"/>
                        </a:rPr>
                        <a:t> art-making forms, each from separate columns of the art-making forms table.</a:t>
                      </a:r>
                      <a:endParaRPr kumimoji="0" lang="en-US" sz="1100" b="0" i="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b="0" i="0" kern="1200" dirty="0" smtClean="0">
                          <a:solidFill>
                            <a:schemeClr val="dk1"/>
                          </a:solidFill>
                          <a:effectLst/>
                          <a:latin typeface="+mn-lt"/>
                          <a:ea typeface="+mn-ea"/>
                          <a:cs typeface="+mn-cs"/>
                        </a:rPr>
                        <a:t>HL students submit 13–25 screens which evidence their sustained experimentation, exploration, manipulation and refinement of a variety of art-making activities. For HL students the submitted work must have been created in at least </a:t>
                      </a:r>
                      <a:r>
                        <a:rPr kumimoji="0" lang="en-US" sz="1100" b="1" i="0" kern="1200" dirty="0" smtClean="0">
                          <a:solidFill>
                            <a:schemeClr val="dk1"/>
                          </a:solidFill>
                          <a:effectLst/>
                          <a:latin typeface="+mn-lt"/>
                          <a:ea typeface="+mn-ea"/>
                          <a:cs typeface="+mn-cs"/>
                        </a:rPr>
                        <a:t>three</a:t>
                      </a:r>
                      <a:r>
                        <a:rPr kumimoji="0" lang="en-US" sz="1100" b="0" i="0" kern="1200" dirty="0" smtClean="0">
                          <a:solidFill>
                            <a:schemeClr val="dk1"/>
                          </a:solidFill>
                          <a:effectLst/>
                          <a:latin typeface="+mn-lt"/>
                          <a:ea typeface="+mn-ea"/>
                          <a:cs typeface="+mn-cs"/>
                        </a:rPr>
                        <a:t> art-making forms, selected from a minimum of two columns of the art-making forms table.</a:t>
                      </a:r>
                    </a:p>
                    <a:p>
                      <a:endParaRPr lang="en-US" sz="1100" dirty="0"/>
                    </a:p>
                  </a:txBody>
                  <a:tcPr/>
                </a:tc>
                <a:extLst>
                  <a:ext uri="{0D108BD9-81ED-4DB2-BD59-A6C34878D82A}">
                    <a16:rowId xmlns:a16="http://schemas.microsoft.com/office/drawing/2014/main" val="10002"/>
                  </a:ext>
                </a:extLst>
              </a:tr>
              <a:tr h="635929">
                <a:tc>
                  <a:txBody>
                    <a:bodyPr/>
                    <a:lstStyle/>
                    <a:p>
                      <a:r>
                        <a:rPr lang="en-US" dirty="0" smtClean="0"/>
                        <a:t>Internal Assessment</a:t>
                      </a:r>
                      <a:endParaRPr lang="en-US" dirty="0"/>
                    </a:p>
                  </a:txBody>
                  <a:tcPr/>
                </a:tc>
                <a:tc>
                  <a:txBody>
                    <a:bodyPr/>
                    <a:lstStyle/>
                    <a:p>
                      <a:r>
                        <a:rPr lang="en-US" sz="1800" dirty="0" smtClean="0"/>
                        <a:t>SL</a:t>
                      </a:r>
                      <a:endParaRPr lang="en-US" sz="1800" dirty="0"/>
                    </a:p>
                  </a:txBody>
                  <a:tcPr/>
                </a:tc>
                <a:tc>
                  <a:txBody>
                    <a:bodyPr/>
                    <a:lstStyle/>
                    <a:p>
                      <a:r>
                        <a:rPr lang="en-US" dirty="0" smtClean="0"/>
                        <a:t>HL</a:t>
                      </a:r>
                      <a:endParaRPr lang="en-US" dirty="0"/>
                    </a:p>
                  </a:txBody>
                  <a:tcPr/>
                </a:tc>
                <a:extLst>
                  <a:ext uri="{0D108BD9-81ED-4DB2-BD59-A6C34878D82A}">
                    <a16:rowId xmlns:a16="http://schemas.microsoft.com/office/drawing/2014/main" val="10003"/>
                  </a:ext>
                </a:extLst>
              </a:tr>
              <a:tr h="1348452">
                <a:tc>
                  <a:txBody>
                    <a:bodyPr/>
                    <a:lstStyle/>
                    <a:p>
                      <a:pPr marL="0" indent="0">
                        <a:buFont typeface="Arial" panose="020B0604020202020204" pitchFamily="34" charset="0"/>
                        <a:buNone/>
                      </a:pPr>
                      <a:r>
                        <a:rPr kumimoji="0" lang="en-US" sz="1800" b="0" i="0" kern="1200" dirty="0" smtClean="0">
                          <a:solidFill>
                            <a:schemeClr val="dk1"/>
                          </a:solidFill>
                          <a:effectLst/>
                          <a:latin typeface="+mn-lt"/>
                          <a:ea typeface="+mn-ea"/>
                          <a:cs typeface="+mn-cs"/>
                        </a:rPr>
                        <a:t>Exhibition</a:t>
                      </a:r>
                    </a:p>
                  </a:txBody>
                  <a:tcPr/>
                </a:tc>
                <a:tc>
                  <a:txBody>
                    <a:bodyPr/>
                    <a:lstStyle/>
                    <a:p>
                      <a:pPr marL="171450" indent="-171450">
                        <a:buFont typeface="Arial" panose="020B0604020202020204" pitchFamily="34" charset="0"/>
                        <a:buChar char="•"/>
                      </a:pPr>
                      <a:r>
                        <a:rPr kumimoji="0" lang="en-US" sz="1100" b="0" i="0" kern="1200" dirty="0" smtClean="0">
                          <a:solidFill>
                            <a:schemeClr val="dk1"/>
                          </a:solidFill>
                          <a:effectLst/>
                          <a:latin typeface="+mn-lt"/>
                          <a:ea typeface="+mn-ea"/>
                          <a:cs typeface="+mn-cs"/>
                        </a:rPr>
                        <a:t>SL students submit a curatorial rationale that does not exceed 400 words.</a:t>
                      </a:r>
                    </a:p>
                    <a:p>
                      <a:pPr marL="171450" indent="-171450">
                        <a:buFont typeface="Arial" panose="020B0604020202020204" pitchFamily="34" charset="0"/>
                        <a:buChar char="•"/>
                      </a:pPr>
                      <a:r>
                        <a:rPr kumimoji="0" lang="en-US" sz="1100" b="0" i="0" kern="1200" dirty="0" smtClean="0">
                          <a:solidFill>
                            <a:schemeClr val="dk1"/>
                          </a:solidFill>
                          <a:effectLst/>
                          <a:latin typeface="+mn-lt"/>
                          <a:ea typeface="+mn-ea"/>
                          <a:cs typeface="+mn-cs"/>
                        </a:rPr>
                        <a:t>SL students submit 4–7 artworks.</a:t>
                      </a:r>
                    </a:p>
                    <a:p>
                      <a:pPr marL="171450" indent="-171450">
                        <a:buFont typeface="Arial" panose="020B0604020202020204" pitchFamily="34" charset="0"/>
                        <a:buChar char="•"/>
                      </a:pPr>
                      <a:r>
                        <a:rPr kumimoji="0" lang="en-US" sz="1100" b="0" i="0" kern="1200" dirty="0" smtClean="0">
                          <a:solidFill>
                            <a:schemeClr val="dk1"/>
                          </a:solidFill>
                          <a:effectLst/>
                          <a:latin typeface="+mn-lt"/>
                          <a:ea typeface="+mn-ea"/>
                          <a:cs typeface="+mn-cs"/>
                        </a:rPr>
                        <a:t>SL students submit exhibition text (stating the title, medium, size and intention) for each selected artwork.</a:t>
                      </a:r>
                    </a:p>
                  </a:txBody>
                  <a:tcPr/>
                </a:tc>
                <a:tc>
                  <a:txBody>
                    <a:bodyPr/>
                    <a:lstStyle/>
                    <a:p>
                      <a:pPr marL="285750" indent="-285750">
                        <a:buFont typeface="Arial" panose="020B0604020202020204" pitchFamily="34" charset="0"/>
                        <a:buChar char="•"/>
                      </a:pPr>
                      <a:r>
                        <a:rPr kumimoji="0" lang="en-US" sz="1100" b="0" i="0" kern="1200" dirty="0" smtClean="0">
                          <a:solidFill>
                            <a:schemeClr val="dk1"/>
                          </a:solidFill>
                          <a:effectLst/>
                          <a:latin typeface="+mn-lt"/>
                          <a:ea typeface="+mn-ea"/>
                          <a:cs typeface="+mn-cs"/>
                        </a:rPr>
                        <a:t>HL students submit a curatorial rationale that does not exceed 700 words.</a:t>
                      </a:r>
                    </a:p>
                    <a:p>
                      <a:pPr marL="285750" indent="-285750">
                        <a:buFont typeface="Arial" panose="020B0604020202020204" pitchFamily="34" charset="0"/>
                        <a:buChar char="•"/>
                      </a:pPr>
                      <a:r>
                        <a:rPr kumimoji="0" lang="en-US" sz="1100" b="0" i="0" kern="1200" dirty="0" smtClean="0">
                          <a:solidFill>
                            <a:schemeClr val="dk1"/>
                          </a:solidFill>
                          <a:effectLst/>
                          <a:latin typeface="+mn-lt"/>
                          <a:ea typeface="+mn-ea"/>
                          <a:cs typeface="+mn-cs"/>
                        </a:rPr>
                        <a:t>HL students submit 8–11 artworks.</a:t>
                      </a:r>
                    </a:p>
                    <a:p>
                      <a:pPr marL="285750" indent="-285750">
                        <a:buFont typeface="Arial" panose="020B0604020202020204" pitchFamily="34" charset="0"/>
                        <a:buChar char="•"/>
                      </a:pPr>
                      <a:r>
                        <a:rPr kumimoji="0" lang="en-US" sz="1100" b="0" i="0" kern="1200" dirty="0" smtClean="0">
                          <a:solidFill>
                            <a:schemeClr val="dk1"/>
                          </a:solidFill>
                          <a:effectLst/>
                          <a:latin typeface="+mn-lt"/>
                          <a:ea typeface="+mn-ea"/>
                          <a:cs typeface="+mn-cs"/>
                        </a:rPr>
                        <a:t>HL students submit exhibition text (stating the title, medium, size and intention) for each selected artwork.</a:t>
                      </a:r>
                    </a:p>
                    <a:p>
                      <a:endParaRPr lang="en-US" dirty="0"/>
                    </a:p>
                  </a:txBody>
                  <a:tcPr/>
                </a:tc>
                <a:extLst>
                  <a:ext uri="{0D108BD9-81ED-4DB2-BD59-A6C34878D82A}">
                    <a16:rowId xmlns:a16="http://schemas.microsoft.com/office/drawing/2014/main" val="10004"/>
                  </a:ext>
                </a:extLst>
              </a:tr>
            </a:tbl>
          </a:graphicData>
        </a:graphic>
      </p:graphicFrame>
      <p:sp>
        <p:nvSpPr>
          <p:cNvPr id="3" name="Title 2"/>
          <p:cNvSpPr>
            <a:spLocks noGrp="1"/>
          </p:cNvSpPr>
          <p:nvPr>
            <p:ph type="title"/>
          </p:nvPr>
        </p:nvSpPr>
        <p:spPr>
          <a:xfrm>
            <a:off x="457200" y="133816"/>
            <a:ext cx="8229600" cy="550125"/>
          </a:xfrm>
        </p:spPr>
        <p:txBody>
          <a:bodyPr>
            <a:normAutofit fontScale="90000"/>
          </a:bodyPr>
          <a:lstStyle/>
          <a:p>
            <a:r>
              <a:rPr lang="en-US" dirty="0" smtClean="0"/>
              <a:t>Visual Arts</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25</a:t>
            </a:fld>
            <a:endParaRPr lang="en-GB"/>
          </a:p>
        </p:txBody>
      </p:sp>
    </p:spTree>
    <p:extLst>
      <p:ext uri="{BB962C8B-B14F-4D97-AF65-F5344CB8AC3E}">
        <p14:creationId xmlns:p14="http://schemas.microsoft.com/office/powerpoint/2010/main" val="4137939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dirty="0" smtClean="0"/>
              <a:t>Specialization is encouraged in the Diploma </a:t>
            </a:r>
            <a:r>
              <a:rPr lang="en-US" sz="2400" dirty="0" err="1" smtClean="0"/>
              <a:t>Programme</a:t>
            </a:r>
            <a:r>
              <a:rPr lang="en-US" sz="2400" dirty="0" smtClean="0"/>
              <a:t> by expecting students to study:</a:t>
            </a:r>
          </a:p>
          <a:p>
            <a:pPr marL="0" indent="0">
              <a:buNone/>
            </a:pPr>
            <a:endParaRPr lang="en-US" sz="2400" dirty="0" smtClean="0"/>
          </a:p>
          <a:p>
            <a:r>
              <a:rPr lang="en-US" sz="2400" b="1" u="sng" dirty="0" smtClean="0"/>
              <a:t>three</a:t>
            </a:r>
            <a:r>
              <a:rPr lang="en-US" sz="2400" dirty="0" smtClean="0"/>
              <a:t> (with the possibility of studying four) subjects at a </a:t>
            </a:r>
            <a:r>
              <a:rPr lang="en-US" sz="2400" b="1" u="sng" dirty="0" smtClean="0"/>
              <a:t>higher level (HL</a:t>
            </a:r>
            <a:r>
              <a:rPr lang="en-US" sz="2400" dirty="0" smtClean="0"/>
              <a:t>).</a:t>
            </a:r>
          </a:p>
          <a:p>
            <a:pPr marL="0" indent="0">
              <a:buNone/>
            </a:pPr>
            <a:r>
              <a:rPr lang="en-US" sz="2400" dirty="0" smtClean="0"/>
              <a:t> </a:t>
            </a:r>
          </a:p>
          <a:p>
            <a:pPr marL="0" indent="0">
              <a:buNone/>
            </a:pPr>
            <a:r>
              <a:rPr lang="en-US" sz="2400" dirty="0" smtClean="0"/>
              <a:t>This is balanced with a requirement for breadth by expecting students to study:</a:t>
            </a:r>
          </a:p>
          <a:p>
            <a:pPr marL="0" indent="0">
              <a:buNone/>
            </a:pPr>
            <a:r>
              <a:rPr lang="en-US" sz="2400" dirty="0" smtClean="0"/>
              <a:t> </a:t>
            </a:r>
          </a:p>
          <a:p>
            <a:r>
              <a:rPr lang="en-US" sz="2400" b="1" u="sng" dirty="0" smtClean="0"/>
              <a:t>three</a:t>
            </a:r>
            <a:r>
              <a:rPr lang="en-US" sz="2400" dirty="0" smtClean="0"/>
              <a:t> more subjects at </a:t>
            </a:r>
            <a:r>
              <a:rPr lang="en-US" sz="2400" b="1" u="sng" dirty="0" smtClean="0"/>
              <a:t>standard level (SL</a:t>
            </a:r>
            <a:r>
              <a:rPr lang="en-US" sz="2400" dirty="0" smtClean="0"/>
              <a:t>) (or two when four HL subjects are completed).</a:t>
            </a:r>
          </a:p>
          <a:p>
            <a:endParaRPr lang="en-US" dirty="0"/>
          </a:p>
        </p:txBody>
      </p:sp>
      <p:sp>
        <p:nvSpPr>
          <p:cNvPr id="3" name="Title 2"/>
          <p:cNvSpPr>
            <a:spLocks noGrp="1"/>
          </p:cNvSpPr>
          <p:nvPr>
            <p:ph type="title"/>
          </p:nvPr>
        </p:nvSpPr>
        <p:spPr/>
        <p:txBody>
          <a:bodyPr/>
          <a:lstStyle/>
          <a:p>
            <a:r>
              <a:rPr lang="en-US" dirty="0" smtClean="0"/>
              <a:t>The Diploma </a:t>
            </a:r>
            <a:r>
              <a:rPr lang="en-US" dirty="0" err="1" smtClean="0"/>
              <a:t>Programme</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3</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684884451"/>
              </p:ext>
            </p:extLst>
          </p:nvPr>
        </p:nvGraphicFramePr>
        <p:xfrm>
          <a:off x="457200" y="1481138"/>
          <a:ext cx="8229600" cy="48666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n-US" dirty="0" smtClean="0"/>
                        <a:t>Part of the course</a:t>
                      </a:r>
                      <a:endParaRPr lang="en-US" dirty="0"/>
                    </a:p>
                  </a:txBody>
                  <a:tcPr marL="80433" marR="80433"/>
                </a:tc>
                <a:tc>
                  <a:txBody>
                    <a:bodyPr/>
                    <a:lstStyle/>
                    <a:p>
                      <a:r>
                        <a:rPr lang="en-US" dirty="0" smtClean="0"/>
                        <a:t>SL</a:t>
                      </a:r>
                      <a:endParaRPr lang="en-US" dirty="0"/>
                    </a:p>
                  </a:txBody>
                  <a:tcPr marL="80433" marR="80433"/>
                </a:tc>
                <a:tc>
                  <a:txBody>
                    <a:bodyPr/>
                    <a:lstStyle/>
                    <a:p>
                      <a:r>
                        <a:rPr lang="en-US" dirty="0" smtClean="0"/>
                        <a:t>HL</a:t>
                      </a:r>
                      <a:endParaRPr lang="en-US" dirty="0"/>
                    </a:p>
                  </a:txBody>
                  <a:tcPr marL="80433" marR="80433"/>
                </a:tc>
                <a:extLst>
                  <a:ext uri="{0D108BD9-81ED-4DB2-BD59-A6C34878D82A}">
                    <a16:rowId xmlns:a16="http://schemas.microsoft.com/office/drawing/2014/main" val="10000"/>
                  </a:ext>
                </a:extLst>
              </a:tr>
              <a:tr h="370840">
                <a:tc>
                  <a:txBody>
                    <a:bodyPr/>
                    <a:lstStyle/>
                    <a:p>
                      <a:r>
                        <a:rPr lang="en-US" sz="1200" kern="1200" baseline="0" dirty="0" smtClean="0">
                          <a:solidFill>
                            <a:schemeClr val="dk1"/>
                          </a:solidFill>
                          <a:latin typeface="+mn-lt"/>
                          <a:ea typeface="+mn-ea"/>
                          <a:cs typeface="+mn-cs"/>
                        </a:rPr>
                        <a:t>Part 1: Works in</a:t>
                      </a:r>
                    </a:p>
                    <a:p>
                      <a:r>
                        <a:rPr lang="en-US" sz="1200" kern="1200" baseline="0" dirty="0" smtClean="0">
                          <a:solidFill>
                            <a:schemeClr val="dk1"/>
                          </a:solidFill>
                          <a:latin typeface="+mn-lt"/>
                          <a:ea typeface="+mn-ea"/>
                          <a:cs typeface="+mn-cs"/>
                        </a:rPr>
                        <a:t>translation</a:t>
                      </a:r>
                      <a:endParaRPr lang="en-US" sz="1200" dirty="0"/>
                    </a:p>
                  </a:txBody>
                  <a:tcPr marL="80433" marR="80433"/>
                </a:tc>
                <a:tc>
                  <a:txBody>
                    <a:bodyPr/>
                    <a:lstStyle/>
                    <a:p>
                      <a:r>
                        <a:rPr lang="en-US" sz="1200" kern="1200" baseline="0" dirty="0" smtClean="0">
                          <a:solidFill>
                            <a:schemeClr val="dk1"/>
                          </a:solidFill>
                          <a:latin typeface="+mn-lt"/>
                          <a:ea typeface="+mn-ea"/>
                          <a:cs typeface="+mn-cs"/>
                        </a:rPr>
                        <a:t>Study of </a:t>
                      </a:r>
                      <a:r>
                        <a:rPr lang="en-US" sz="1200" b="1" u="sng" kern="1200" baseline="0" dirty="0" smtClean="0">
                          <a:solidFill>
                            <a:schemeClr val="dk1"/>
                          </a:solidFill>
                          <a:latin typeface="+mn-lt"/>
                          <a:ea typeface="+mn-ea"/>
                          <a:cs typeface="+mn-cs"/>
                        </a:rPr>
                        <a:t>two</a:t>
                      </a:r>
                      <a:r>
                        <a:rPr lang="en-US" sz="1200" kern="1200" baseline="0" dirty="0" smtClean="0">
                          <a:solidFill>
                            <a:schemeClr val="dk1"/>
                          </a:solidFill>
                          <a:latin typeface="+mn-lt"/>
                          <a:ea typeface="+mn-ea"/>
                          <a:cs typeface="+mn-cs"/>
                        </a:rPr>
                        <a:t> works in translation from the prescribed literature in translation (PLT) list</a:t>
                      </a:r>
                      <a:endParaRPr lang="en-US" sz="1200" dirty="0"/>
                    </a:p>
                  </a:txBody>
                  <a:tcPr marL="80433" marR="80433"/>
                </a:tc>
                <a:tc>
                  <a:txBody>
                    <a:bodyPr/>
                    <a:lstStyle/>
                    <a:p>
                      <a:r>
                        <a:rPr lang="en-US" sz="1200" kern="1200" baseline="0" dirty="0" smtClean="0">
                          <a:solidFill>
                            <a:schemeClr val="dk1"/>
                          </a:solidFill>
                          <a:latin typeface="+mn-lt"/>
                          <a:ea typeface="+mn-ea"/>
                          <a:cs typeface="+mn-cs"/>
                        </a:rPr>
                        <a:t>Study of </a:t>
                      </a:r>
                      <a:r>
                        <a:rPr lang="en-US" sz="1200" b="1" u="sng" kern="1200" baseline="0" dirty="0" smtClean="0">
                          <a:solidFill>
                            <a:schemeClr val="dk1"/>
                          </a:solidFill>
                          <a:latin typeface="+mn-lt"/>
                          <a:ea typeface="+mn-ea"/>
                          <a:cs typeface="+mn-cs"/>
                        </a:rPr>
                        <a:t>three</a:t>
                      </a:r>
                      <a:r>
                        <a:rPr lang="en-US" sz="1200" kern="1200" baseline="0" dirty="0" smtClean="0">
                          <a:solidFill>
                            <a:schemeClr val="dk1"/>
                          </a:solidFill>
                          <a:latin typeface="+mn-lt"/>
                          <a:ea typeface="+mn-ea"/>
                          <a:cs typeface="+mn-cs"/>
                        </a:rPr>
                        <a:t> works in translation from the prescribed literature in translation (PLT) list</a:t>
                      </a:r>
                      <a:endParaRPr lang="en-US" sz="1200" dirty="0"/>
                    </a:p>
                  </a:txBody>
                  <a:tcPr marL="80433" marR="80433"/>
                </a:tc>
                <a:extLst>
                  <a:ext uri="{0D108BD9-81ED-4DB2-BD59-A6C34878D82A}">
                    <a16:rowId xmlns:a16="http://schemas.microsoft.com/office/drawing/2014/main" val="10001"/>
                  </a:ext>
                </a:extLst>
              </a:tr>
              <a:tr h="370840">
                <a:tc>
                  <a:txBody>
                    <a:bodyPr/>
                    <a:lstStyle/>
                    <a:p>
                      <a:r>
                        <a:rPr lang="en-US" sz="1200" kern="1200" baseline="0" dirty="0" smtClean="0">
                          <a:solidFill>
                            <a:schemeClr val="dk1"/>
                          </a:solidFill>
                          <a:latin typeface="+mn-lt"/>
                          <a:ea typeface="+mn-ea"/>
                          <a:cs typeface="+mn-cs"/>
                        </a:rPr>
                        <a:t>Part 2: Detailed study</a:t>
                      </a:r>
                      <a:endParaRPr lang="en-US" sz="1200" dirty="0"/>
                    </a:p>
                  </a:txBody>
                  <a:tcPr marL="80433" marR="80433"/>
                </a:tc>
                <a:tc>
                  <a:txBody>
                    <a:bodyPr/>
                    <a:lstStyle/>
                    <a:p>
                      <a:r>
                        <a:rPr lang="en-US" sz="1200" kern="1200" baseline="0" dirty="0" smtClean="0">
                          <a:solidFill>
                            <a:schemeClr val="dk1"/>
                          </a:solidFill>
                          <a:latin typeface="+mn-lt"/>
                          <a:ea typeface="+mn-ea"/>
                          <a:cs typeface="+mn-cs"/>
                        </a:rPr>
                        <a:t>Study of </a:t>
                      </a:r>
                      <a:r>
                        <a:rPr lang="en-US" sz="1200" b="1" u="sng" kern="1200" baseline="0" dirty="0" smtClean="0">
                          <a:solidFill>
                            <a:schemeClr val="dk1"/>
                          </a:solidFill>
                          <a:latin typeface="+mn-lt"/>
                          <a:ea typeface="+mn-ea"/>
                          <a:cs typeface="+mn-cs"/>
                        </a:rPr>
                        <a:t>two</a:t>
                      </a:r>
                      <a:r>
                        <a:rPr lang="en-US" sz="1200" kern="1200" baseline="0" dirty="0" smtClean="0">
                          <a:solidFill>
                            <a:schemeClr val="dk1"/>
                          </a:solidFill>
                          <a:latin typeface="+mn-lt"/>
                          <a:ea typeface="+mn-ea"/>
                          <a:cs typeface="+mn-cs"/>
                        </a:rPr>
                        <a:t> works, each of a different genre, chosen from the prescribed list of authors (PLA)</a:t>
                      </a:r>
                      <a:endParaRPr lang="en-US" sz="1200" dirty="0"/>
                    </a:p>
                  </a:txBody>
                  <a:tcPr marL="80433" marR="80433"/>
                </a:tc>
                <a:tc>
                  <a:txBody>
                    <a:bodyPr/>
                    <a:lstStyle/>
                    <a:p>
                      <a:r>
                        <a:rPr lang="en-US" sz="1200" kern="1200" baseline="0" dirty="0" smtClean="0">
                          <a:solidFill>
                            <a:schemeClr val="dk1"/>
                          </a:solidFill>
                          <a:latin typeface="+mn-lt"/>
                          <a:ea typeface="+mn-ea"/>
                          <a:cs typeface="+mn-cs"/>
                        </a:rPr>
                        <a:t>Study of </a:t>
                      </a:r>
                      <a:r>
                        <a:rPr lang="en-US" sz="1200" b="1" u="sng" kern="1200" baseline="0" dirty="0" smtClean="0">
                          <a:solidFill>
                            <a:schemeClr val="dk1"/>
                          </a:solidFill>
                          <a:latin typeface="+mn-lt"/>
                          <a:ea typeface="+mn-ea"/>
                          <a:cs typeface="+mn-cs"/>
                        </a:rPr>
                        <a:t>three</a:t>
                      </a:r>
                      <a:r>
                        <a:rPr lang="en-US" sz="1200" kern="1200" baseline="0" dirty="0" smtClean="0">
                          <a:solidFill>
                            <a:schemeClr val="dk1"/>
                          </a:solidFill>
                          <a:latin typeface="+mn-lt"/>
                          <a:ea typeface="+mn-ea"/>
                          <a:cs typeface="+mn-cs"/>
                        </a:rPr>
                        <a:t> works, each of a different genre (</a:t>
                      </a:r>
                      <a:r>
                        <a:rPr lang="en-US" sz="1200" u="sng" kern="1200" baseline="0" dirty="0" smtClean="0">
                          <a:solidFill>
                            <a:schemeClr val="dk1"/>
                          </a:solidFill>
                          <a:latin typeface="+mn-lt"/>
                          <a:ea typeface="+mn-ea"/>
                          <a:cs typeface="+mn-cs"/>
                        </a:rPr>
                        <a:t>one of which must be poetry</a:t>
                      </a:r>
                      <a:r>
                        <a:rPr lang="en-US" sz="1200" kern="1200" baseline="0" dirty="0" smtClean="0">
                          <a:solidFill>
                            <a:schemeClr val="dk1"/>
                          </a:solidFill>
                          <a:latin typeface="+mn-lt"/>
                          <a:ea typeface="+mn-ea"/>
                          <a:cs typeface="+mn-cs"/>
                        </a:rPr>
                        <a:t>), chosen from the prescribed list of authors (PLA)</a:t>
                      </a:r>
                      <a:endParaRPr lang="en-US" sz="1200" dirty="0"/>
                    </a:p>
                  </a:txBody>
                  <a:tcPr marL="80433" marR="80433"/>
                </a:tc>
                <a:extLst>
                  <a:ext uri="{0D108BD9-81ED-4DB2-BD59-A6C34878D82A}">
                    <a16:rowId xmlns:a16="http://schemas.microsoft.com/office/drawing/2014/main" val="10002"/>
                  </a:ext>
                </a:extLst>
              </a:tr>
              <a:tr h="370840">
                <a:tc>
                  <a:txBody>
                    <a:bodyPr/>
                    <a:lstStyle/>
                    <a:p>
                      <a:r>
                        <a:rPr lang="en-US" sz="1200" kern="1200" baseline="0" dirty="0" smtClean="0">
                          <a:solidFill>
                            <a:schemeClr val="dk1"/>
                          </a:solidFill>
                          <a:latin typeface="+mn-lt"/>
                          <a:ea typeface="+mn-ea"/>
                          <a:cs typeface="+mn-cs"/>
                        </a:rPr>
                        <a:t>Part 3: Literary genres</a:t>
                      </a:r>
                      <a:endParaRPr lang="en-US" sz="1200" dirty="0"/>
                    </a:p>
                  </a:txBody>
                  <a:tcPr marL="80433" marR="80433"/>
                </a:tc>
                <a:tc>
                  <a:txBody>
                    <a:bodyPr/>
                    <a:lstStyle/>
                    <a:p>
                      <a:r>
                        <a:rPr lang="en-US" sz="1200" kern="1200" baseline="0" dirty="0" smtClean="0">
                          <a:solidFill>
                            <a:schemeClr val="dk1"/>
                          </a:solidFill>
                          <a:latin typeface="+mn-lt"/>
                          <a:ea typeface="+mn-ea"/>
                          <a:cs typeface="+mn-cs"/>
                        </a:rPr>
                        <a:t>Study of </a:t>
                      </a:r>
                      <a:r>
                        <a:rPr lang="en-US" sz="1200" b="1" u="sng" kern="1200" baseline="0" dirty="0" smtClean="0">
                          <a:solidFill>
                            <a:schemeClr val="dk1"/>
                          </a:solidFill>
                          <a:latin typeface="+mn-lt"/>
                          <a:ea typeface="+mn-ea"/>
                          <a:cs typeface="+mn-cs"/>
                        </a:rPr>
                        <a:t>three</a:t>
                      </a:r>
                      <a:r>
                        <a:rPr lang="en-US" sz="1200" kern="1200" baseline="0" dirty="0" smtClean="0">
                          <a:solidFill>
                            <a:schemeClr val="dk1"/>
                          </a:solidFill>
                          <a:latin typeface="+mn-lt"/>
                          <a:ea typeface="+mn-ea"/>
                          <a:cs typeface="+mn-cs"/>
                        </a:rPr>
                        <a:t> works of the same genre, chosen from the PLA</a:t>
                      </a:r>
                      <a:endParaRPr lang="en-US" sz="1200" dirty="0"/>
                    </a:p>
                  </a:txBody>
                  <a:tcPr marL="80433" marR="80433"/>
                </a:tc>
                <a:tc>
                  <a:txBody>
                    <a:bodyPr/>
                    <a:lstStyle/>
                    <a:p>
                      <a:r>
                        <a:rPr lang="en-US" sz="1200" kern="1200" baseline="0" dirty="0" smtClean="0">
                          <a:solidFill>
                            <a:schemeClr val="dk1"/>
                          </a:solidFill>
                          <a:latin typeface="+mn-lt"/>
                          <a:ea typeface="+mn-ea"/>
                          <a:cs typeface="+mn-cs"/>
                        </a:rPr>
                        <a:t>Study of </a:t>
                      </a:r>
                      <a:r>
                        <a:rPr lang="en-US" sz="1200" b="1" u="sng" kern="1200" baseline="0" dirty="0" smtClean="0">
                          <a:solidFill>
                            <a:schemeClr val="dk1"/>
                          </a:solidFill>
                          <a:latin typeface="+mn-lt"/>
                          <a:ea typeface="+mn-ea"/>
                          <a:cs typeface="+mn-cs"/>
                        </a:rPr>
                        <a:t>four</a:t>
                      </a:r>
                      <a:r>
                        <a:rPr lang="en-US" sz="1200" kern="1200" baseline="0" dirty="0" smtClean="0">
                          <a:solidFill>
                            <a:schemeClr val="dk1"/>
                          </a:solidFill>
                          <a:latin typeface="+mn-lt"/>
                          <a:ea typeface="+mn-ea"/>
                          <a:cs typeface="+mn-cs"/>
                        </a:rPr>
                        <a:t> works of the same genre, chosen from the PLA</a:t>
                      </a:r>
                      <a:endParaRPr lang="en-US" sz="1200" dirty="0"/>
                    </a:p>
                  </a:txBody>
                  <a:tcPr marL="80433" marR="80433"/>
                </a:tc>
                <a:extLst>
                  <a:ext uri="{0D108BD9-81ED-4DB2-BD59-A6C34878D82A}">
                    <a16:rowId xmlns:a16="http://schemas.microsoft.com/office/drawing/2014/main" val="10003"/>
                  </a:ext>
                </a:extLst>
              </a:tr>
              <a:tr h="370840">
                <a:tc>
                  <a:txBody>
                    <a:bodyPr/>
                    <a:lstStyle/>
                    <a:p>
                      <a:r>
                        <a:rPr lang="en-US" sz="1200" kern="1200" baseline="0" dirty="0" smtClean="0">
                          <a:solidFill>
                            <a:schemeClr val="dk1"/>
                          </a:solidFill>
                          <a:latin typeface="+mn-lt"/>
                          <a:ea typeface="+mn-ea"/>
                          <a:cs typeface="+mn-cs"/>
                        </a:rPr>
                        <a:t>Part 4: Options</a:t>
                      </a:r>
                      <a:endParaRPr lang="en-US" sz="1200" dirty="0"/>
                    </a:p>
                  </a:txBody>
                  <a:tcPr marL="80433" marR="80433"/>
                </a:tc>
                <a:tc>
                  <a:txBody>
                    <a:bodyPr/>
                    <a:lstStyle/>
                    <a:p>
                      <a:r>
                        <a:rPr lang="en-US" sz="1200" kern="1200" baseline="0" dirty="0" smtClean="0">
                          <a:solidFill>
                            <a:schemeClr val="dk1"/>
                          </a:solidFill>
                          <a:latin typeface="+mn-lt"/>
                          <a:ea typeface="+mn-ea"/>
                          <a:cs typeface="+mn-cs"/>
                        </a:rPr>
                        <a:t>Study of three works freely chosen</a:t>
                      </a:r>
                      <a:endParaRPr lang="en-US" sz="1200" dirty="0"/>
                    </a:p>
                  </a:txBody>
                  <a:tcPr marL="80433" marR="80433"/>
                </a:tc>
                <a:tc>
                  <a:txBody>
                    <a:bodyPr/>
                    <a:lstStyle/>
                    <a:p>
                      <a:r>
                        <a:rPr lang="en-US" sz="1200" kern="1200" baseline="0" dirty="0" smtClean="0">
                          <a:solidFill>
                            <a:schemeClr val="dk1"/>
                          </a:solidFill>
                          <a:latin typeface="+mn-lt"/>
                          <a:ea typeface="+mn-ea"/>
                          <a:cs typeface="+mn-cs"/>
                        </a:rPr>
                        <a:t>Study of three works freely chosen</a:t>
                      </a:r>
                      <a:endParaRPr lang="en-US" sz="1200" dirty="0"/>
                    </a:p>
                  </a:txBody>
                  <a:tcPr marL="80433" marR="80433"/>
                </a:tc>
                <a:extLst>
                  <a:ext uri="{0D108BD9-81ED-4DB2-BD59-A6C34878D82A}">
                    <a16:rowId xmlns:a16="http://schemas.microsoft.com/office/drawing/2014/main" val="10004"/>
                  </a:ext>
                </a:extLst>
              </a:tr>
              <a:tr h="370840">
                <a:tc>
                  <a:txBody>
                    <a:bodyPr/>
                    <a:lstStyle/>
                    <a:p>
                      <a:r>
                        <a:rPr lang="en-US" sz="1200" b="1" dirty="0" smtClean="0">
                          <a:solidFill>
                            <a:schemeClr val="tx2">
                              <a:lumMod val="50000"/>
                            </a:schemeClr>
                          </a:solidFill>
                        </a:rPr>
                        <a:t>External Assessment</a:t>
                      </a:r>
                      <a:endParaRPr lang="en-US" sz="1200" b="1" dirty="0">
                        <a:solidFill>
                          <a:schemeClr val="tx2">
                            <a:lumMod val="50000"/>
                          </a:schemeClr>
                        </a:solidFill>
                      </a:endParaRPr>
                    </a:p>
                  </a:txBody>
                  <a:tcPr marL="80433" marR="80433"/>
                </a:tc>
                <a:tc>
                  <a:txBody>
                    <a:bodyPr/>
                    <a:lstStyle/>
                    <a:p>
                      <a:r>
                        <a:rPr lang="en-US" sz="1200" b="1" dirty="0" smtClean="0">
                          <a:solidFill>
                            <a:schemeClr val="tx2">
                              <a:lumMod val="75000"/>
                            </a:schemeClr>
                          </a:solidFill>
                        </a:rPr>
                        <a:t>SL</a:t>
                      </a:r>
                      <a:endParaRPr lang="en-US" sz="1200" b="1" dirty="0">
                        <a:solidFill>
                          <a:schemeClr val="tx2">
                            <a:lumMod val="75000"/>
                          </a:schemeClr>
                        </a:solidFill>
                      </a:endParaRPr>
                    </a:p>
                  </a:txBody>
                  <a:tcPr marL="80433" marR="80433"/>
                </a:tc>
                <a:tc>
                  <a:txBody>
                    <a:bodyPr/>
                    <a:lstStyle/>
                    <a:p>
                      <a:r>
                        <a:rPr lang="en-US" sz="1200" b="1" dirty="0" smtClean="0">
                          <a:solidFill>
                            <a:schemeClr val="tx2">
                              <a:lumMod val="75000"/>
                            </a:schemeClr>
                          </a:solidFill>
                        </a:rPr>
                        <a:t>HL</a:t>
                      </a:r>
                      <a:endParaRPr lang="en-US" sz="1200" b="1" dirty="0">
                        <a:solidFill>
                          <a:schemeClr val="tx2">
                            <a:lumMod val="75000"/>
                          </a:schemeClr>
                        </a:solidFill>
                      </a:endParaRPr>
                    </a:p>
                  </a:txBody>
                  <a:tcPr marL="80433" marR="80433"/>
                </a:tc>
                <a:extLst>
                  <a:ext uri="{0D108BD9-81ED-4DB2-BD59-A6C34878D82A}">
                    <a16:rowId xmlns:a16="http://schemas.microsoft.com/office/drawing/2014/main" val="10005"/>
                  </a:ext>
                </a:extLst>
              </a:tr>
              <a:tr h="370840">
                <a:tc>
                  <a:txBody>
                    <a:bodyPr/>
                    <a:lstStyle/>
                    <a:p>
                      <a:r>
                        <a:rPr lang="en-US" sz="1200" dirty="0" smtClean="0"/>
                        <a:t>Paper 1: Literary</a:t>
                      </a:r>
                      <a:r>
                        <a:rPr lang="en-US" sz="1200" baseline="0" dirty="0" smtClean="0"/>
                        <a:t> Analysis</a:t>
                      </a:r>
                      <a:endParaRPr lang="en-US" sz="1200" dirty="0"/>
                    </a:p>
                  </a:txBody>
                  <a:tcPr marL="80433" marR="80433"/>
                </a:tc>
                <a:tc>
                  <a:txBody>
                    <a:bodyPr/>
                    <a:lstStyle/>
                    <a:p>
                      <a:r>
                        <a:rPr lang="en-US" sz="1200" kern="1200" baseline="0" dirty="0" smtClean="0">
                          <a:solidFill>
                            <a:schemeClr val="dk1"/>
                          </a:solidFill>
                          <a:latin typeface="+mn-lt"/>
                          <a:ea typeface="+mn-ea"/>
                          <a:cs typeface="+mn-cs"/>
                        </a:rPr>
                        <a:t>A literary analysis of a previously unseen passage </a:t>
                      </a:r>
                      <a:r>
                        <a:rPr lang="en-US" sz="1200" u="sng" kern="1200" baseline="0" dirty="0" smtClean="0">
                          <a:solidFill>
                            <a:schemeClr val="dk1"/>
                          </a:solidFill>
                          <a:latin typeface="+mn-lt"/>
                          <a:ea typeface="+mn-ea"/>
                          <a:cs typeface="+mn-cs"/>
                        </a:rPr>
                        <a:t>in response to two guiding questions</a:t>
                      </a:r>
                      <a:endParaRPr lang="en-US" sz="1200" u="sng" dirty="0"/>
                    </a:p>
                  </a:txBody>
                  <a:tcPr marL="80433" marR="80433"/>
                </a:tc>
                <a:tc>
                  <a:txBody>
                    <a:bodyPr/>
                    <a:lstStyle/>
                    <a:p>
                      <a:r>
                        <a:rPr lang="en-US" sz="1200" kern="1200" baseline="0" dirty="0" smtClean="0">
                          <a:solidFill>
                            <a:schemeClr val="dk1"/>
                          </a:solidFill>
                          <a:latin typeface="+mn-lt"/>
                          <a:ea typeface="+mn-ea"/>
                          <a:cs typeface="+mn-cs"/>
                        </a:rPr>
                        <a:t>A literary commentary on a previously unseen passage</a:t>
                      </a:r>
                      <a:endParaRPr lang="en-US" sz="1200" dirty="0"/>
                    </a:p>
                  </a:txBody>
                  <a:tcPr marL="80433" marR="80433"/>
                </a:tc>
                <a:extLst>
                  <a:ext uri="{0D108BD9-81ED-4DB2-BD59-A6C34878D82A}">
                    <a16:rowId xmlns:a16="http://schemas.microsoft.com/office/drawing/2014/main" val="10006"/>
                  </a:ext>
                </a:extLst>
              </a:tr>
              <a:tr h="370840">
                <a:tc>
                  <a:txBody>
                    <a:bodyPr/>
                    <a:lstStyle/>
                    <a:p>
                      <a:r>
                        <a:rPr lang="en-US" sz="1200" b="1" dirty="0" smtClean="0">
                          <a:solidFill>
                            <a:schemeClr val="tx2">
                              <a:lumMod val="75000"/>
                            </a:schemeClr>
                          </a:solidFill>
                        </a:rPr>
                        <a:t>Internal Assessment</a:t>
                      </a:r>
                      <a:endParaRPr lang="en-US" sz="1200" b="1" dirty="0">
                        <a:solidFill>
                          <a:schemeClr val="tx2">
                            <a:lumMod val="75000"/>
                          </a:schemeClr>
                        </a:solidFill>
                      </a:endParaRPr>
                    </a:p>
                  </a:txBody>
                  <a:tcPr marL="80433" marR="80433"/>
                </a:tc>
                <a:tc>
                  <a:txBody>
                    <a:bodyPr/>
                    <a:lstStyle/>
                    <a:p>
                      <a:r>
                        <a:rPr lang="en-US" sz="1200" b="1" dirty="0" smtClean="0">
                          <a:solidFill>
                            <a:schemeClr val="tx2">
                              <a:lumMod val="75000"/>
                            </a:schemeClr>
                          </a:solidFill>
                        </a:rPr>
                        <a:t>SL</a:t>
                      </a:r>
                      <a:endParaRPr lang="en-US" sz="1200" b="1" dirty="0">
                        <a:solidFill>
                          <a:schemeClr val="tx2">
                            <a:lumMod val="75000"/>
                          </a:schemeClr>
                        </a:solidFill>
                      </a:endParaRPr>
                    </a:p>
                  </a:txBody>
                  <a:tcPr marL="80433" marR="80433"/>
                </a:tc>
                <a:tc>
                  <a:txBody>
                    <a:bodyPr/>
                    <a:lstStyle/>
                    <a:p>
                      <a:r>
                        <a:rPr lang="en-US" sz="1200" b="1" dirty="0" smtClean="0">
                          <a:solidFill>
                            <a:schemeClr val="tx2">
                              <a:lumMod val="75000"/>
                            </a:schemeClr>
                          </a:solidFill>
                        </a:rPr>
                        <a:t>HL</a:t>
                      </a:r>
                      <a:endParaRPr lang="en-US" sz="1200" b="1" dirty="0">
                        <a:solidFill>
                          <a:schemeClr val="tx2">
                            <a:lumMod val="75000"/>
                          </a:schemeClr>
                        </a:solidFill>
                      </a:endParaRPr>
                    </a:p>
                  </a:txBody>
                  <a:tcPr marL="80433" marR="80433"/>
                </a:tc>
                <a:extLst>
                  <a:ext uri="{0D108BD9-81ED-4DB2-BD59-A6C34878D82A}">
                    <a16:rowId xmlns:a16="http://schemas.microsoft.com/office/drawing/2014/main" val="10007"/>
                  </a:ext>
                </a:extLst>
              </a:tr>
              <a:tr h="370840">
                <a:tc>
                  <a:txBody>
                    <a:bodyPr/>
                    <a:lstStyle/>
                    <a:p>
                      <a:r>
                        <a:rPr lang="en-US" sz="1200" dirty="0" smtClean="0"/>
                        <a:t>Individual Oral Commentary</a:t>
                      </a:r>
                      <a:endParaRPr lang="en-US" sz="1200" dirty="0"/>
                    </a:p>
                  </a:txBody>
                  <a:tcPr marL="80433" marR="80433"/>
                </a:tc>
                <a:tc>
                  <a:txBody>
                    <a:bodyPr/>
                    <a:lstStyle/>
                    <a:p>
                      <a:r>
                        <a:rPr lang="en-US" sz="1200" kern="1200" baseline="0" dirty="0" smtClean="0">
                          <a:solidFill>
                            <a:schemeClr val="dk1"/>
                          </a:solidFill>
                          <a:latin typeface="+mn-lt"/>
                          <a:ea typeface="+mn-ea"/>
                          <a:cs typeface="+mn-cs"/>
                        </a:rPr>
                        <a:t>A 10-minute oral commentary based on an extract from </a:t>
                      </a:r>
                      <a:r>
                        <a:rPr lang="en-US" sz="1200" b="1" u="sng" kern="1200" baseline="0" dirty="0" smtClean="0">
                          <a:solidFill>
                            <a:schemeClr val="dk1"/>
                          </a:solidFill>
                          <a:latin typeface="+mn-lt"/>
                          <a:ea typeface="+mn-ea"/>
                          <a:cs typeface="+mn-cs"/>
                        </a:rPr>
                        <a:t>one</a:t>
                      </a:r>
                      <a:r>
                        <a:rPr lang="en-US" sz="1200" kern="1200" baseline="0" dirty="0" smtClean="0">
                          <a:solidFill>
                            <a:schemeClr val="dk1"/>
                          </a:solidFill>
                          <a:latin typeface="+mn-lt"/>
                          <a:ea typeface="+mn-ea"/>
                          <a:cs typeface="+mn-cs"/>
                        </a:rPr>
                        <a:t> of the works studied in part 2</a:t>
                      </a:r>
                      <a:endParaRPr lang="en-US" sz="1200" dirty="0"/>
                    </a:p>
                  </a:txBody>
                  <a:tcPr marL="80433" marR="80433"/>
                </a:tc>
                <a:tc>
                  <a:txBody>
                    <a:bodyPr/>
                    <a:lstStyle/>
                    <a:p>
                      <a:r>
                        <a:rPr lang="en-US" sz="1200" kern="1200" baseline="0" dirty="0" smtClean="0">
                          <a:solidFill>
                            <a:schemeClr val="dk1"/>
                          </a:solidFill>
                          <a:latin typeface="+mn-lt"/>
                          <a:ea typeface="+mn-ea"/>
                          <a:cs typeface="+mn-cs"/>
                        </a:rPr>
                        <a:t>A 20-minute oral commentary on </a:t>
                      </a:r>
                      <a:r>
                        <a:rPr lang="en-US" sz="1200" b="1" u="sng" kern="1200" baseline="0" dirty="0" smtClean="0">
                          <a:solidFill>
                            <a:schemeClr val="dk1"/>
                          </a:solidFill>
                          <a:latin typeface="+mn-lt"/>
                          <a:ea typeface="+mn-ea"/>
                          <a:cs typeface="+mn-cs"/>
                        </a:rPr>
                        <a:t>poetry</a:t>
                      </a:r>
                      <a:r>
                        <a:rPr lang="en-US" sz="1200" kern="1200" baseline="0" dirty="0" smtClean="0">
                          <a:solidFill>
                            <a:schemeClr val="dk1"/>
                          </a:solidFill>
                          <a:latin typeface="+mn-lt"/>
                          <a:ea typeface="+mn-ea"/>
                          <a:cs typeface="+mn-cs"/>
                        </a:rPr>
                        <a:t> studied in part 2, </a:t>
                      </a:r>
                      <a:r>
                        <a:rPr lang="en-US" sz="1200" u="sng" kern="1200" baseline="0" dirty="0" smtClean="0">
                          <a:solidFill>
                            <a:schemeClr val="dk1"/>
                          </a:solidFill>
                          <a:latin typeface="+mn-lt"/>
                          <a:ea typeface="+mn-ea"/>
                          <a:cs typeface="+mn-cs"/>
                        </a:rPr>
                        <a:t>followed by a discussion based on one of the other two works studied</a:t>
                      </a:r>
                      <a:endParaRPr lang="en-US" sz="1200" u="sng" dirty="0"/>
                    </a:p>
                  </a:txBody>
                  <a:tcPr marL="80433" marR="80433"/>
                </a:tc>
                <a:extLst>
                  <a:ext uri="{0D108BD9-81ED-4DB2-BD59-A6C34878D82A}">
                    <a16:rowId xmlns:a16="http://schemas.microsoft.com/office/drawing/2014/main" val="10008"/>
                  </a:ext>
                </a:extLst>
              </a:tr>
            </a:tbl>
          </a:graphicData>
        </a:graphic>
      </p:graphicFrame>
      <p:sp>
        <p:nvSpPr>
          <p:cNvPr id="3" name="Title 2"/>
          <p:cNvSpPr>
            <a:spLocks noGrp="1"/>
          </p:cNvSpPr>
          <p:nvPr>
            <p:ph type="title"/>
          </p:nvPr>
        </p:nvSpPr>
        <p:spPr/>
        <p:txBody>
          <a:bodyPr/>
          <a:lstStyle/>
          <a:p>
            <a:r>
              <a:rPr lang="en-US" dirty="0" smtClean="0"/>
              <a:t>Language A: Literature</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2650"/>
            <a:ext cx="8229600" cy="4953000"/>
          </a:xfrm>
        </p:spPr>
        <p:txBody>
          <a:bodyPr/>
          <a:lstStyle/>
          <a:p>
            <a:r>
              <a:rPr lang="en-US" sz="1200" dirty="0" smtClean="0"/>
              <a:t>There is a common syllabus at SL and HL (with literature as an additional component of the HL course). The differences between levels are determined by the assessment objectives, the depth and breadth of syllabus coverage, the assessment details, the assessment criteria, literature coverage and suggested teaching hours.</a:t>
            </a:r>
          </a:p>
          <a:p>
            <a:pPr>
              <a:buNone/>
            </a:pPr>
            <a:endParaRPr lang="en-US" dirty="0"/>
          </a:p>
        </p:txBody>
      </p:sp>
      <p:sp>
        <p:nvSpPr>
          <p:cNvPr id="3" name="Title 2"/>
          <p:cNvSpPr>
            <a:spLocks noGrp="1"/>
          </p:cNvSpPr>
          <p:nvPr>
            <p:ph type="title"/>
          </p:nvPr>
        </p:nvSpPr>
        <p:spPr>
          <a:xfrm>
            <a:off x="457200" y="274638"/>
            <a:ext cx="8229600" cy="779462"/>
          </a:xfrm>
        </p:spPr>
        <p:txBody>
          <a:bodyPr/>
          <a:lstStyle/>
          <a:p>
            <a:r>
              <a:rPr lang="en-US" dirty="0" smtClean="0"/>
              <a:t>Language B</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5</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899021053"/>
              </p:ext>
            </p:extLst>
          </p:nvPr>
        </p:nvGraphicFramePr>
        <p:xfrm>
          <a:off x="224349" y="1662112"/>
          <a:ext cx="8606120" cy="4869574"/>
        </p:xfrm>
        <a:graphic>
          <a:graphicData uri="http://schemas.openxmlformats.org/drawingml/2006/table">
            <a:tbl>
              <a:tblPr firstRow="1" bandRow="1">
                <a:tableStyleId>{5C22544A-7EE6-4342-B048-85BDC9FD1C3A}</a:tableStyleId>
              </a:tblPr>
              <a:tblGrid>
                <a:gridCol w="1960656">
                  <a:extLst>
                    <a:ext uri="{9D8B030D-6E8A-4147-A177-3AD203B41FA5}">
                      <a16:colId xmlns:a16="http://schemas.microsoft.com/office/drawing/2014/main" val="20000"/>
                    </a:ext>
                  </a:extLst>
                </a:gridCol>
                <a:gridCol w="2342404">
                  <a:extLst>
                    <a:ext uri="{9D8B030D-6E8A-4147-A177-3AD203B41FA5}">
                      <a16:colId xmlns:a16="http://schemas.microsoft.com/office/drawing/2014/main" val="20001"/>
                    </a:ext>
                  </a:extLst>
                </a:gridCol>
                <a:gridCol w="2151530">
                  <a:extLst>
                    <a:ext uri="{9D8B030D-6E8A-4147-A177-3AD203B41FA5}">
                      <a16:colId xmlns:a16="http://schemas.microsoft.com/office/drawing/2014/main" val="20002"/>
                    </a:ext>
                  </a:extLst>
                </a:gridCol>
                <a:gridCol w="2151530">
                  <a:extLst>
                    <a:ext uri="{9D8B030D-6E8A-4147-A177-3AD203B41FA5}">
                      <a16:colId xmlns:a16="http://schemas.microsoft.com/office/drawing/2014/main" val="20003"/>
                    </a:ext>
                  </a:extLst>
                </a:gridCol>
              </a:tblGrid>
              <a:tr h="541990">
                <a:tc>
                  <a:txBody>
                    <a:bodyPr/>
                    <a:lstStyle/>
                    <a:p>
                      <a:r>
                        <a:rPr lang="en-US" sz="1600" dirty="0" smtClean="0"/>
                        <a:t>Assessments</a:t>
                      </a:r>
                      <a:endParaRPr lang="en-US" sz="1600" dirty="0"/>
                    </a:p>
                  </a:txBody>
                  <a:tcPr/>
                </a:tc>
                <a:tc>
                  <a:txBody>
                    <a:bodyPr/>
                    <a:lstStyle/>
                    <a:p>
                      <a:r>
                        <a:rPr lang="en-US" sz="1600" dirty="0" smtClean="0"/>
                        <a:t>Ab Initio </a:t>
                      </a:r>
                      <a:r>
                        <a:rPr lang="en-US" sz="1000" dirty="0" smtClean="0"/>
                        <a:t>(typically for</a:t>
                      </a:r>
                      <a:r>
                        <a:rPr lang="en-US" sz="1000" baseline="0" dirty="0" smtClean="0"/>
                        <a:t> students with only 2-3 years language experience)</a:t>
                      </a:r>
                      <a:endParaRPr lang="en-US" sz="1000" dirty="0"/>
                    </a:p>
                  </a:txBody>
                  <a:tcPr/>
                </a:tc>
                <a:tc>
                  <a:txBody>
                    <a:bodyPr/>
                    <a:lstStyle/>
                    <a:p>
                      <a:r>
                        <a:rPr lang="en-US" sz="1600" dirty="0" smtClean="0"/>
                        <a:t>SL</a:t>
                      </a:r>
                      <a:endParaRPr lang="en-US" sz="1600" dirty="0"/>
                    </a:p>
                  </a:txBody>
                  <a:tcPr/>
                </a:tc>
                <a:tc>
                  <a:txBody>
                    <a:bodyPr/>
                    <a:lstStyle/>
                    <a:p>
                      <a:r>
                        <a:rPr lang="en-US" sz="1600" dirty="0" smtClean="0"/>
                        <a:t>HL</a:t>
                      </a:r>
                      <a:endParaRPr lang="en-US" sz="1600" dirty="0"/>
                    </a:p>
                  </a:txBody>
                  <a:tcPr/>
                </a:tc>
                <a:extLst>
                  <a:ext uri="{0D108BD9-81ED-4DB2-BD59-A6C34878D82A}">
                    <a16:rowId xmlns:a16="http://schemas.microsoft.com/office/drawing/2014/main" val="10000"/>
                  </a:ext>
                </a:extLst>
              </a:tr>
              <a:tr h="733760">
                <a:tc>
                  <a:txBody>
                    <a:bodyPr/>
                    <a:lstStyle/>
                    <a:p>
                      <a:r>
                        <a:rPr lang="en-US" sz="1200" dirty="0" smtClean="0"/>
                        <a:t>External Assessment: Written Assignment</a:t>
                      </a:r>
                      <a:endParaRPr lang="en-US" sz="1200" dirty="0"/>
                    </a:p>
                  </a:txBody>
                  <a:tcPr/>
                </a:tc>
                <a:tc>
                  <a:txBody>
                    <a:bodyPr/>
                    <a:lstStyle/>
                    <a:p>
                      <a:r>
                        <a:rPr lang="en-US" sz="1200" dirty="0" smtClean="0"/>
                        <a:t>200-350 words</a:t>
                      </a:r>
                      <a:endParaRPr lang="en-US" sz="1200" dirty="0"/>
                    </a:p>
                  </a:txBody>
                  <a:tcPr/>
                </a:tc>
                <a:tc>
                  <a:txBody>
                    <a:bodyPr/>
                    <a:lstStyle/>
                    <a:p>
                      <a:r>
                        <a:rPr lang="en-US" sz="1200" dirty="0" smtClean="0"/>
                        <a:t>300-400 words plus a 150-200 word rationale </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500-600 words plus a 150-250 word rationale</a:t>
                      </a:r>
                    </a:p>
                  </a:txBody>
                  <a:tcPr/>
                </a:tc>
                <a:extLst>
                  <a:ext uri="{0D108BD9-81ED-4DB2-BD59-A6C34878D82A}">
                    <a16:rowId xmlns:a16="http://schemas.microsoft.com/office/drawing/2014/main" val="10001"/>
                  </a:ext>
                </a:extLst>
              </a:tr>
              <a:tr h="1685108">
                <a:tc>
                  <a:txBody>
                    <a:bodyPr/>
                    <a:lstStyle/>
                    <a:p>
                      <a:r>
                        <a:rPr lang="en-US" sz="1200" dirty="0" smtClean="0"/>
                        <a:t>Paper 2</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Section A-</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One question</a:t>
                      </a:r>
                      <a:r>
                        <a:rPr lang="en-US" sz="1200" baseline="0" dirty="0" smtClean="0"/>
                        <a:t> </a:t>
                      </a:r>
                      <a:r>
                        <a:rPr lang="en-US" sz="1200" dirty="0" smtClean="0"/>
                        <a:t>to</a:t>
                      </a:r>
                      <a:r>
                        <a:rPr lang="en-US" sz="1200" baseline="0" dirty="0" smtClean="0"/>
                        <a:t> be answered from choice of two</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Section B-</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One question to</a:t>
                      </a:r>
                      <a:r>
                        <a:rPr lang="en-US" sz="1200" baseline="0" dirty="0" smtClean="0"/>
                        <a:t> be answered from choice of three</a:t>
                      </a: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One</a:t>
                      </a:r>
                      <a:r>
                        <a:rPr lang="en-US" sz="1200" baseline="0" dirty="0" smtClean="0"/>
                        <a:t> writing exercise of 250-400 words from a choice of five</a:t>
                      </a:r>
                      <a:endParaRPr lang="en-US" sz="1200" dirty="0" smtClean="0"/>
                    </a:p>
                  </a:txBody>
                  <a:tcPr/>
                </a:tc>
                <a:tc>
                  <a:txBody>
                    <a:bodyPr/>
                    <a:lstStyle/>
                    <a:p>
                      <a:r>
                        <a:rPr lang="en-US" sz="1200" dirty="0" smtClean="0"/>
                        <a:t>Section A-</a:t>
                      </a:r>
                    </a:p>
                    <a:p>
                      <a:r>
                        <a:rPr lang="en-US" sz="1200" dirty="0" smtClean="0"/>
                        <a:t>One</a:t>
                      </a:r>
                      <a:r>
                        <a:rPr lang="en-US" sz="1200" baseline="0" dirty="0" smtClean="0"/>
                        <a:t> task 250-400 words from choice of five</a:t>
                      </a:r>
                    </a:p>
                    <a:p>
                      <a:r>
                        <a:rPr lang="en-US" sz="1200" dirty="0" smtClean="0"/>
                        <a:t>Section B-</a:t>
                      </a:r>
                    </a:p>
                    <a:p>
                      <a:r>
                        <a:rPr lang="en-US" sz="1200" dirty="0" smtClean="0"/>
                        <a:t>150-250</a:t>
                      </a:r>
                      <a:r>
                        <a:rPr lang="en-US" sz="1200" baseline="0" dirty="0" smtClean="0"/>
                        <a:t> words in response to a stimulus text</a:t>
                      </a:r>
                      <a:endParaRPr lang="en-US" sz="1200" dirty="0" smtClean="0"/>
                    </a:p>
                  </a:txBody>
                  <a:tcPr/>
                </a:tc>
                <a:extLst>
                  <a:ext uri="{0D108BD9-81ED-4DB2-BD59-A6C34878D82A}">
                    <a16:rowId xmlns:a16="http://schemas.microsoft.com/office/drawing/2014/main" val="10002"/>
                  </a:ext>
                </a:extLst>
              </a:tr>
              <a:tr h="439026">
                <a:tc>
                  <a:txBody>
                    <a:bodyPr/>
                    <a:lstStyle/>
                    <a:p>
                      <a:r>
                        <a:rPr lang="en-US" sz="1200" dirty="0" smtClean="0"/>
                        <a:t>Paper 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 texts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 texts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5 texts </a:t>
                      </a:r>
                    </a:p>
                  </a:txBody>
                  <a:tcPr/>
                </a:tc>
                <a:extLst>
                  <a:ext uri="{0D108BD9-81ED-4DB2-BD59-A6C34878D82A}">
                    <a16:rowId xmlns:a16="http://schemas.microsoft.com/office/drawing/2014/main" val="10003"/>
                  </a:ext>
                </a:extLst>
              </a:tr>
              <a:tr h="892116">
                <a:tc>
                  <a:txBody>
                    <a:bodyPr/>
                    <a:lstStyle/>
                    <a:p>
                      <a:r>
                        <a:rPr lang="en-US" sz="1200" dirty="0" smtClean="0"/>
                        <a:t>Internal Assessment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Part 1-</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Presentation of visual stimulus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Part 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Follow-up questions on stimulus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Part</a:t>
                      </a:r>
                      <a:r>
                        <a:rPr lang="en-US" sz="1200" baseline="0" dirty="0" smtClean="0"/>
                        <a:t> 3- General conversation </a:t>
                      </a: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8-10 minute oral presentation and discussion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8-10 minute oral presentation and discussion</a:t>
                      </a:r>
                    </a:p>
                  </a:txBody>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40718884"/>
              </p:ext>
            </p:extLst>
          </p:nvPr>
        </p:nvGraphicFramePr>
        <p:xfrm>
          <a:off x="457200" y="1481138"/>
          <a:ext cx="8229600" cy="38557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n-US" dirty="0" smtClean="0"/>
                        <a:t>Part of the Course</a:t>
                      </a:r>
                      <a:endParaRPr lang="en-US" dirty="0"/>
                    </a:p>
                  </a:txBody>
                  <a:tcPr marL="80433" marR="80433"/>
                </a:tc>
                <a:tc>
                  <a:txBody>
                    <a:bodyPr/>
                    <a:lstStyle/>
                    <a:p>
                      <a:r>
                        <a:rPr lang="en-US" dirty="0" smtClean="0"/>
                        <a:t>SL</a:t>
                      </a:r>
                      <a:endParaRPr lang="en-US" dirty="0"/>
                    </a:p>
                  </a:txBody>
                  <a:tcPr marL="80433" marR="80433"/>
                </a:tc>
                <a:tc>
                  <a:txBody>
                    <a:bodyPr/>
                    <a:lstStyle/>
                    <a:p>
                      <a:r>
                        <a:rPr lang="en-US" dirty="0" smtClean="0"/>
                        <a:t>HL</a:t>
                      </a:r>
                      <a:endParaRPr lang="en-US" dirty="0"/>
                    </a:p>
                  </a:txBody>
                  <a:tcPr marL="80433" marR="80433"/>
                </a:tc>
                <a:extLst>
                  <a:ext uri="{0D108BD9-81ED-4DB2-BD59-A6C34878D82A}">
                    <a16:rowId xmlns:a16="http://schemas.microsoft.com/office/drawing/2014/main" val="10000"/>
                  </a:ext>
                </a:extLst>
              </a:tr>
              <a:tr h="370840">
                <a:tc rowSpan="3">
                  <a:txBody>
                    <a:bodyPr/>
                    <a:lstStyle/>
                    <a:p>
                      <a:endParaRPr lang="en-US" dirty="0" smtClean="0"/>
                    </a:p>
                    <a:p>
                      <a:endParaRPr lang="en-US" dirty="0" smtClean="0"/>
                    </a:p>
                    <a:p>
                      <a:r>
                        <a:rPr lang="en-US" dirty="0" smtClean="0"/>
                        <a:t>Syllabus</a:t>
                      </a:r>
                      <a:endParaRPr lang="en-US" dirty="0"/>
                    </a:p>
                  </a:txBody>
                  <a:tcPr marL="80433" marR="80433"/>
                </a:tc>
                <a:tc>
                  <a:txBody>
                    <a:bodyPr/>
                    <a:lstStyle/>
                    <a:p>
                      <a:r>
                        <a:rPr lang="en-US" sz="1200" kern="1200" baseline="0" dirty="0" smtClean="0">
                          <a:solidFill>
                            <a:schemeClr val="dk1"/>
                          </a:solidFill>
                          <a:latin typeface="+mn-lt"/>
                          <a:ea typeface="+mn-ea"/>
                          <a:cs typeface="+mn-cs"/>
                        </a:rPr>
                        <a:t>The study of one prescribed subject from a choice of five</a:t>
                      </a:r>
                      <a:endParaRPr lang="en-US" sz="1200" dirty="0"/>
                    </a:p>
                  </a:txBody>
                  <a:tcPr marL="80433" marR="80433"/>
                </a:tc>
                <a:tc>
                  <a:txBody>
                    <a:bodyPr/>
                    <a:lstStyle/>
                    <a:p>
                      <a:r>
                        <a:rPr lang="en-US" sz="1200" kern="1200" baseline="0" dirty="0" smtClean="0">
                          <a:solidFill>
                            <a:schemeClr val="dk1"/>
                          </a:solidFill>
                          <a:latin typeface="+mn-lt"/>
                          <a:ea typeface="+mn-ea"/>
                          <a:cs typeface="+mn-cs"/>
                        </a:rPr>
                        <a:t>The study of one prescribed subject from a choice of five</a:t>
                      </a:r>
                      <a:endParaRPr lang="en-US" sz="1200" dirty="0"/>
                    </a:p>
                  </a:txBody>
                  <a:tcPr marL="80433" marR="80433"/>
                </a:tc>
                <a:extLst>
                  <a:ext uri="{0D108BD9-81ED-4DB2-BD59-A6C34878D82A}">
                    <a16:rowId xmlns:a16="http://schemas.microsoft.com/office/drawing/2014/main" val="10001"/>
                  </a:ext>
                </a:extLst>
              </a:tr>
              <a:tr h="370840">
                <a:tc vMerge="1">
                  <a:txBody>
                    <a:bodyPr/>
                    <a:lstStyle/>
                    <a:p>
                      <a:endParaRPr lang="en-US"/>
                    </a:p>
                  </a:txBody>
                  <a:tcPr/>
                </a:tc>
                <a:tc>
                  <a:txBody>
                    <a:bodyPr/>
                    <a:lstStyle/>
                    <a:p>
                      <a:r>
                        <a:rPr lang="en-US" sz="1200" kern="1200" baseline="0" dirty="0" smtClean="0">
                          <a:solidFill>
                            <a:schemeClr val="dk1"/>
                          </a:solidFill>
                          <a:latin typeface="+mn-lt"/>
                          <a:ea typeface="+mn-ea"/>
                          <a:cs typeface="+mn-cs"/>
                        </a:rPr>
                        <a:t>The study of two world history topics from a choice of twelve</a:t>
                      </a:r>
                      <a:endParaRPr lang="en-US" sz="1200" dirty="0"/>
                    </a:p>
                  </a:txBody>
                  <a:tcPr marL="80433" marR="80433"/>
                </a:tc>
                <a:tc>
                  <a:txBody>
                    <a:bodyPr/>
                    <a:lstStyle/>
                    <a:p>
                      <a:r>
                        <a:rPr lang="en-US" sz="1200" kern="1200" baseline="0" dirty="0" smtClean="0">
                          <a:solidFill>
                            <a:schemeClr val="dk1"/>
                          </a:solidFill>
                          <a:latin typeface="+mn-lt"/>
                          <a:ea typeface="+mn-ea"/>
                          <a:cs typeface="+mn-cs"/>
                        </a:rPr>
                        <a:t>The study of two world history topics from a choice of twelve</a:t>
                      </a:r>
                      <a:endParaRPr lang="en-US" sz="1200" dirty="0"/>
                    </a:p>
                  </a:txBody>
                  <a:tcPr marL="80433" marR="80433"/>
                </a:tc>
                <a:extLst>
                  <a:ext uri="{0D108BD9-81ED-4DB2-BD59-A6C34878D82A}">
                    <a16:rowId xmlns:a16="http://schemas.microsoft.com/office/drawing/2014/main" val="10002"/>
                  </a:ext>
                </a:extLst>
              </a:tr>
              <a:tr h="741680">
                <a:tc vMerge="1">
                  <a:txBody>
                    <a:bodyPr/>
                    <a:lstStyle/>
                    <a:p>
                      <a:endParaRPr lang="en-US"/>
                    </a:p>
                  </a:txBody>
                  <a:tcPr/>
                </a:tc>
                <a:tc>
                  <a:txBody>
                    <a:bodyPr/>
                    <a:lstStyle/>
                    <a:p>
                      <a:endParaRPr lang="en-US" sz="1200" dirty="0"/>
                    </a:p>
                  </a:txBody>
                  <a:tcPr marL="80433" marR="80433"/>
                </a:tc>
                <a:tc>
                  <a:txBody>
                    <a:bodyPr/>
                    <a:lstStyle/>
                    <a:p>
                      <a:r>
                        <a:rPr lang="en-US" sz="1200" u="sng" kern="1200" baseline="0" dirty="0" smtClean="0">
                          <a:solidFill>
                            <a:schemeClr val="dk1"/>
                          </a:solidFill>
                          <a:latin typeface="+mn-lt"/>
                          <a:ea typeface="+mn-ea"/>
                          <a:cs typeface="+mn-cs"/>
                        </a:rPr>
                        <a:t>The study of three sections from one HL </a:t>
                      </a:r>
                      <a:r>
                        <a:rPr lang="en-US" sz="1200" u="sng" kern="1200" baseline="0" smtClean="0">
                          <a:solidFill>
                            <a:schemeClr val="dk1"/>
                          </a:solidFill>
                          <a:latin typeface="+mn-lt"/>
                          <a:ea typeface="+mn-ea"/>
                          <a:cs typeface="+mn-cs"/>
                        </a:rPr>
                        <a:t>regional option</a:t>
                      </a:r>
                      <a:endParaRPr lang="en-US" sz="1200" u="sng" dirty="0"/>
                    </a:p>
                  </a:txBody>
                  <a:tcPr marL="80433" marR="80433"/>
                </a:tc>
                <a:extLst>
                  <a:ext uri="{0D108BD9-81ED-4DB2-BD59-A6C34878D82A}">
                    <a16:rowId xmlns:a16="http://schemas.microsoft.com/office/drawing/2014/main" val="10003"/>
                  </a:ext>
                </a:extLst>
              </a:tr>
              <a:tr h="370840">
                <a:tc rowSpan="4">
                  <a:txBody>
                    <a:bodyPr/>
                    <a:lstStyle/>
                    <a:p>
                      <a:endParaRPr lang="en-US" dirty="0" smtClean="0"/>
                    </a:p>
                    <a:p>
                      <a:endParaRPr lang="en-US" dirty="0" smtClean="0"/>
                    </a:p>
                    <a:p>
                      <a:r>
                        <a:rPr lang="en-US" dirty="0" smtClean="0"/>
                        <a:t>Assessment</a:t>
                      </a:r>
                      <a:endParaRPr lang="en-US" dirty="0"/>
                    </a:p>
                  </a:txBody>
                  <a:tcPr marL="80433" marR="80433"/>
                </a:tc>
                <a:tc>
                  <a:txBody>
                    <a:bodyPr/>
                    <a:lstStyle/>
                    <a:p>
                      <a:r>
                        <a:rPr lang="en-US" sz="1200" kern="1200" baseline="0" dirty="0" smtClean="0">
                          <a:solidFill>
                            <a:schemeClr val="dk1"/>
                          </a:solidFill>
                          <a:latin typeface="+mn-lt"/>
                          <a:ea typeface="+mn-ea"/>
                          <a:cs typeface="+mn-cs"/>
                        </a:rPr>
                        <a:t>Paper 1: a source-based paper set on the prescribed subjects</a:t>
                      </a:r>
                      <a:endParaRPr lang="en-US" sz="1200" dirty="0"/>
                    </a:p>
                  </a:txBody>
                  <a:tcPr marL="80433" marR="80433"/>
                </a:tc>
                <a:tc>
                  <a:txBody>
                    <a:bodyPr/>
                    <a:lstStyle/>
                    <a:p>
                      <a:r>
                        <a:rPr lang="en-US" sz="1200" kern="1200" baseline="0" dirty="0" smtClean="0">
                          <a:solidFill>
                            <a:schemeClr val="dk1"/>
                          </a:solidFill>
                          <a:latin typeface="+mn-lt"/>
                          <a:ea typeface="+mn-ea"/>
                          <a:cs typeface="+mn-cs"/>
                        </a:rPr>
                        <a:t>Paper 1: a source-based paper set on the prescribed subjects</a:t>
                      </a:r>
                      <a:endParaRPr lang="en-US" sz="1200" dirty="0"/>
                    </a:p>
                  </a:txBody>
                  <a:tcPr marL="80433" marR="80433"/>
                </a:tc>
                <a:extLst>
                  <a:ext uri="{0D108BD9-81ED-4DB2-BD59-A6C34878D82A}">
                    <a16:rowId xmlns:a16="http://schemas.microsoft.com/office/drawing/2014/main" val="10004"/>
                  </a:ext>
                </a:extLst>
              </a:tr>
              <a:tr h="370840">
                <a:tc vMerge="1">
                  <a:txBody>
                    <a:bodyPr/>
                    <a:lstStyle/>
                    <a:p>
                      <a:endParaRPr lang="en-US"/>
                    </a:p>
                  </a:txBody>
                  <a:tcPr/>
                </a:tc>
                <a:tc>
                  <a:txBody>
                    <a:bodyPr/>
                    <a:lstStyle/>
                    <a:p>
                      <a:r>
                        <a:rPr lang="en-US" sz="1200" kern="1200" baseline="0" dirty="0" smtClean="0">
                          <a:solidFill>
                            <a:schemeClr val="dk1"/>
                          </a:solidFill>
                          <a:latin typeface="+mn-lt"/>
                          <a:ea typeface="+mn-ea"/>
                          <a:cs typeface="+mn-cs"/>
                        </a:rPr>
                        <a:t>Paper 2: An essay paper based on the world history topics</a:t>
                      </a:r>
                      <a:endParaRPr lang="en-US" sz="1200" dirty="0"/>
                    </a:p>
                  </a:txBody>
                  <a:tcPr marL="80433" marR="80433"/>
                </a:tc>
                <a:tc>
                  <a:txBody>
                    <a:bodyPr/>
                    <a:lstStyle/>
                    <a:p>
                      <a:r>
                        <a:rPr lang="en-US" sz="1200" kern="1200" baseline="0" dirty="0" smtClean="0">
                          <a:solidFill>
                            <a:schemeClr val="dk1"/>
                          </a:solidFill>
                          <a:latin typeface="+mn-lt"/>
                          <a:ea typeface="+mn-ea"/>
                          <a:cs typeface="+mn-cs"/>
                        </a:rPr>
                        <a:t>Paper 2: An essay paper based on the world history topics</a:t>
                      </a:r>
                      <a:endParaRPr lang="en-US" sz="1200" dirty="0"/>
                    </a:p>
                  </a:txBody>
                  <a:tcPr marL="80433" marR="80433"/>
                </a:tc>
                <a:extLst>
                  <a:ext uri="{0D108BD9-81ED-4DB2-BD59-A6C34878D82A}">
                    <a16:rowId xmlns:a16="http://schemas.microsoft.com/office/drawing/2014/main" val="10005"/>
                  </a:ext>
                </a:extLst>
              </a:tr>
              <a:tr h="370840">
                <a:tc vMerge="1">
                  <a:txBody>
                    <a:bodyPr/>
                    <a:lstStyle/>
                    <a:p>
                      <a:endParaRPr lang="en-US" dirty="0"/>
                    </a:p>
                  </a:txBody>
                  <a:tcPr/>
                </a:tc>
                <a:tc>
                  <a:txBody>
                    <a:bodyPr/>
                    <a:lstStyle/>
                    <a:p>
                      <a:endParaRPr lang="en-US"/>
                    </a:p>
                  </a:txBody>
                  <a:tcPr marL="80433" marR="80433"/>
                </a:tc>
                <a:tc>
                  <a:txBody>
                    <a:bodyPr/>
                    <a:lstStyle/>
                    <a:p>
                      <a:r>
                        <a:rPr lang="en-US" sz="1200" u="sng" kern="1200" baseline="0" dirty="0" smtClean="0">
                          <a:solidFill>
                            <a:schemeClr val="dk1"/>
                          </a:solidFill>
                          <a:latin typeface="+mn-lt"/>
                          <a:ea typeface="+mn-ea"/>
                          <a:cs typeface="+mn-cs"/>
                        </a:rPr>
                        <a:t>Paper 3 HL: an essay paper on one of the four HL regional options</a:t>
                      </a:r>
                      <a:endParaRPr lang="en-US" sz="1200" u="sng" dirty="0"/>
                    </a:p>
                  </a:txBody>
                  <a:tcPr marL="80433" marR="80433"/>
                </a:tc>
                <a:extLst>
                  <a:ext uri="{0D108BD9-81ED-4DB2-BD59-A6C34878D82A}">
                    <a16:rowId xmlns:a16="http://schemas.microsoft.com/office/drawing/2014/main" val="10006"/>
                  </a:ext>
                </a:extLst>
              </a:tr>
              <a:tr h="370840">
                <a:tc vMerge="1">
                  <a:txBody>
                    <a:bodyPr/>
                    <a:lstStyle/>
                    <a:p>
                      <a:endParaRPr lang="en-US" dirty="0"/>
                    </a:p>
                  </a:txBody>
                  <a:tcPr/>
                </a:tc>
                <a:tc>
                  <a:txBody>
                    <a:bodyPr/>
                    <a:lstStyle/>
                    <a:p>
                      <a:r>
                        <a:rPr lang="en-US" sz="1200" kern="1200" baseline="0" dirty="0" smtClean="0">
                          <a:solidFill>
                            <a:schemeClr val="dk1"/>
                          </a:solidFill>
                          <a:latin typeface="+mn-lt"/>
                          <a:ea typeface="+mn-ea"/>
                          <a:cs typeface="+mn-cs"/>
                        </a:rPr>
                        <a:t>Internal assessment (IA): A historical investigation</a:t>
                      </a:r>
                      <a:endParaRPr lang="en-US" sz="1200" dirty="0"/>
                    </a:p>
                  </a:txBody>
                  <a:tcPr marL="80433" marR="80433"/>
                </a:tc>
                <a:tc>
                  <a:txBody>
                    <a:bodyPr/>
                    <a:lstStyle/>
                    <a:p>
                      <a:r>
                        <a:rPr lang="en-US" sz="1200" kern="1200" baseline="0" dirty="0" smtClean="0">
                          <a:solidFill>
                            <a:schemeClr val="dk1"/>
                          </a:solidFill>
                          <a:latin typeface="+mn-lt"/>
                          <a:ea typeface="+mn-ea"/>
                          <a:cs typeface="+mn-cs"/>
                        </a:rPr>
                        <a:t>Internal assessment (IA): A historical investigation</a:t>
                      </a:r>
                      <a:endParaRPr lang="en-US" sz="1200" dirty="0"/>
                    </a:p>
                  </a:txBody>
                  <a:tcPr marL="80433" marR="80433"/>
                </a:tc>
                <a:extLst>
                  <a:ext uri="{0D108BD9-81ED-4DB2-BD59-A6C34878D82A}">
                    <a16:rowId xmlns:a16="http://schemas.microsoft.com/office/drawing/2014/main" val="10007"/>
                  </a:ext>
                </a:extLst>
              </a:tr>
            </a:tbl>
          </a:graphicData>
        </a:graphic>
      </p:graphicFrame>
      <p:sp>
        <p:nvSpPr>
          <p:cNvPr id="3" name="Title 2"/>
          <p:cNvSpPr>
            <a:spLocks noGrp="1"/>
          </p:cNvSpPr>
          <p:nvPr>
            <p:ph type="title"/>
          </p:nvPr>
        </p:nvSpPr>
        <p:spPr/>
        <p:txBody>
          <a:bodyPr>
            <a:normAutofit fontScale="90000"/>
          </a:bodyPr>
          <a:lstStyle/>
          <a:p>
            <a:r>
              <a:rPr lang="en-US" dirty="0" smtClean="0"/>
              <a:t>Individuals and Societies</a:t>
            </a:r>
            <a:br>
              <a:rPr lang="en-US" dirty="0" smtClean="0"/>
            </a:br>
            <a:r>
              <a:rPr lang="en-US" dirty="0" smtClean="0"/>
              <a:t>History</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Sciences: Biology</a:t>
            </a:r>
            <a:endParaRPr lang="en-US" dirty="0"/>
          </a:p>
        </p:txBody>
      </p:sp>
      <p:sp>
        <p:nvSpPr>
          <p:cNvPr id="2" name="Content Placeholder 1"/>
          <p:cNvSpPr>
            <a:spLocks noGrp="1"/>
          </p:cNvSpPr>
          <p:nvPr>
            <p:ph sz="quarter" idx="2"/>
          </p:nvPr>
        </p:nvSpPr>
        <p:spPr>
          <a:xfrm>
            <a:off x="457200" y="2057400"/>
            <a:ext cx="4040188" cy="4316506"/>
          </a:xfrm>
        </p:spPr>
        <p:txBody>
          <a:bodyPr/>
          <a:lstStyle/>
          <a:p>
            <a:pPr marL="0" indent="0">
              <a:buNone/>
            </a:pPr>
            <a:endParaRPr lang="en-US" sz="1400" b="1" dirty="0" smtClean="0"/>
          </a:p>
          <a:p>
            <a:pPr marL="0" indent="0">
              <a:buNone/>
            </a:pPr>
            <a:r>
              <a:rPr lang="en-US" sz="1400" b="1" dirty="0" smtClean="0"/>
              <a:t>Core (Both HL and SL)</a:t>
            </a:r>
          </a:p>
          <a:p>
            <a:r>
              <a:rPr lang="en-US" sz="1400" dirty="0" smtClean="0"/>
              <a:t>Topic 1: Cell Biology</a:t>
            </a:r>
          </a:p>
          <a:p>
            <a:r>
              <a:rPr lang="en-US" sz="1400" dirty="0" smtClean="0"/>
              <a:t>Topic 2: Molecular Biology</a:t>
            </a:r>
          </a:p>
          <a:p>
            <a:r>
              <a:rPr lang="en-US" sz="1400" dirty="0" smtClean="0"/>
              <a:t>Topic 3: Genetics </a:t>
            </a:r>
          </a:p>
          <a:p>
            <a:r>
              <a:rPr lang="en-US" sz="1400" dirty="0" smtClean="0"/>
              <a:t>Topic 4: Ecology</a:t>
            </a:r>
          </a:p>
          <a:p>
            <a:r>
              <a:rPr lang="en-US" sz="1400" dirty="0" smtClean="0"/>
              <a:t>Topic 5: Evolution and biodiversity</a:t>
            </a:r>
          </a:p>
          <a:p>
            <a:r>
              <a:rPr lang="en-US" sz="1400" dirty="0" smtClean="0"/>
              <a:t>Topic 6: Human physiology</a:t>
            </a:r>
          </a:p>
          <a:p>
            <a:pPr marL="0" indent="0">
              <a:buNone/>
            </a:pPr>
            <a:endParaRPr lang="en-US" sz="1400" dirty="0" smtClean="0"/>
          </a:p>
          <a:p>
            <a:pPr marL="0" indent="0">
              <a:buNone/>
            </a:pPr>
            <a:r>
              <a:rPr lang="en-US" sz="1400" dirty="0" smtClean="0"/>
              <a:t> </a:t>
            </a:r>
            <a:r>
              <a:rPr lang="en-US" sz="1400" b="1" dirty="0" smtClean="0"/>
              <a:t>AHL (additional Higher Level) </a:t>
            </a:r>
          </a:p>
          <a:p>
            <a:r>
              <a:rPr lang="en-US" sz="1400" dirty="0" smtClean="0"/>
              <a:t>Topic 7: Nucleic acids </a:t>
            </a:r>
          </a:p>
          <a:p>
            <a:r>
              <a:rPr lang="en-US" sz="1400" dirty="0" smtClean="0"/>
              <a:t>Topic 8: Metabolism, cell respiration and photosynthesis </a:t>
            </a:r>
          </a:p>
          <a:p>
            <a:r>
              <a:rPr lang="en-US" sz="1400" dirty="0" smtClean="0"/>
              <a:t>Topic 9: Plant biology </a:t>
            </a:r>
          </a:p>
          <a:p>
            <a:r>
              <a:rPr lang="en-US" sz="1400" dirty="0" smtClean="0"/>
              <a:t>Topic 10: Genetics and evolution</a:t>
            </a:r>
          </a:p>
          <a:p>
            <a:r>
              <a:rPr lang="en-US" sz="1400" dirty="0" smtClean="0"/>
              <a:t>Topic 11: Animal physiology </a:t>
            </a:r>
          </a:p>
          <a:p>
            <a:endParaRPr lang="en-US" dirty="0"/>
          </a:p>
        </p:txBody>
      </p:sp>
      <p:sp>
        <p:nvSpPr>
          <p:cNvPr id="5" name="Content Placeholder 4"/>
          <p:cNvSpPr>
            <a:spLocks noGrp="1"/>
          </p:cNvSpPr>
          <p:nvPr>
            <p:ph sz="quarter" idx="4"/>
          </p:nvPr>
        </p:nvSpPr>
        <p:spPr>
          <a:xfrm>
            <a:off x="4645025" y="2546350"/>
            <a:ext cx="4041775" cy="3424144"/>
          </a:xfrm>
        </p:spPr>
        <p:txBody>
          <a:bodyPr/>
          <a:lstStyle/>
          <a:p>
            <a:pPr marL="0" indent="0">
              <a:buNone/>
            </a:pPr>
            <a:endParaRPr lang="en-US" sz="1400" b="1" dirty="0" smtClean="0"/>
          </a:p>
          <a:p>
            <a:pPr>
              <a:buNone/>
            </a:pPr>
            <a:endParaRPr lang="en-US" sz="1400" b="1" dirty="0" smtClean="0"/>
          </a:p>
          <a:p>
            <a:pPr>
              <a:buNone/>
            </a:pPr>
            <a:r>
              <a:rPr lang="en-US" sz="1400" b="1" dirty="0" smtClean="0"/>
              <a:t>Options (Both HL and SL; 25 vs. 15 teaching hours)</a:t>
            </a:r>
          </a:p>
          <a:p>
            <a:r>
              <a:rPr lang="en-US" sz="1400" dirty="0" smtClean="0"/>
              <a:t>Option A: </a:t>
            </a:r>
            <a:r>
              <a:rPr lang="en-US" sz="1400" dirty="0"/>
              <a:t>Neurobiology and behavior </a:t>
            </a:r>
            <a:endParaRPr lang="en-US" sz="1400" dirty="0" smtClean="0"/>
          </a:p>
          <a:p>
            <a:r>
              <a:rPr lang="en-US" sz="1400" dirty="0" smtClean="0"/>
              <a:t>Option B: Biotechnology and bioinformatics </a:t>
            </a:r>
          </a:p>
          <a:p>
            <a:r>
              <a:rPr lang="en-US" sz="1400" dirty="0" smtClean="0"/>
              <a:t>Option C: Ecology and conservation </a:t>
            </a:r>
            <a:endParaRPr lang="en-US" sz="1400" b="1" dirty="0" smtClean="0"/>
          </a:p>
          <a:p>
            <a:r>
              <a:rPr lang="en-US" sz="1400" dirty="0" smtClean="0"/>
              <a:t>Option D: Human physiology </a:t>
            </a:r>
            <a:endParaRPr lang="en-US" dirty="0"/>
          </a:p>
          <a:p>
            <a:pPr marL="109537" indent="0">
              <a:buNone/>
            </a:pPr>
            <a:endParaRPr lang="en-US" sz="1400" dirty="0" smtClean="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7</a:t>
            </a:fld>
            <a:endParaRPr lang="en-GB"/>
          </a:p>
        </p:txBody>
      </p:sp>
      <p:sp>
        <p:nvSpPr>
          <p:cNvPr id="6" name="TextBox 5"/>
          <p:cNvSpPr txBox="1"/>
          <p:nvPr/>
        </p:nvSpPr>
        <p:spPr>
          <a:xfrm>
            <a:off x="416859" y="1143000"/>
            <a:ext cx="8269941" cy="1538883"/>
          </a:xfrm>
          <a:prstGeom prst="rect">
            <a:avLst/>
          </a:prstGeom>
          <a:noFill/>
        </p:spPr>
        <p:txBody>
          <a:bodyPr wrap="square" rtlCol="0">
            <a:spAutoFit/>
          </a:bodyPr>
          <a:lstStyle/>
          <a:p>
            <a:pPr>
              <a:buNone/>
            </a:pPr>
            <a:r>
              <a:rPr lang="en-US" sz="1400" dirty="0" smtClean="0"/>
              <a:t>While the skills and activities of group 4 science subjects are common to students at both SL and HL, students at HL are required to study some topics in greater depth, to study additional topics and to study extension material of a more demanding nature in the common options. </a:t>
            </a:r>
          </a:p>
          <a:p>
            <a:endParaRPr lang="en-US" sz="1400" dirty="0" smtClean="0"/>
          </a:p>
          <a:p>
            <a:pPr>
              <a:buNone/>
            </a:pPr>
            <a:r>
              <a:rPr lang="en-US" sz="1400" dirty="0" smtClean="0"/>
              <a:t>The distinction between SL and HL is one of breadth and depth.</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19903358"/>
              </p:ext>
            </p:extLst>
          </p:nvPr>
        </p:nvGraphicFramePr>
        <p:xfrm>
          <a:off x="457200" y="1481138"/>
          <a:ext cx="8229600" cy="5394960"/>
        </p:xfrm>
        <a:graphic>
          <a:graphicData uri="http://schemas.openxmlformats.org/drawingml/2006/table">
            <a:tbl>
              <a:tblPr firstRow="1" bandRow="1">
                <a:tableStyleId>{5C22544A-7EE6-4342-B048-85BDC9FD1C3A}</a:tableStyleId>
              </a:tblPr>
              <a:tblGrid>
                <a:gridCol w="2082800">
                  <a:extLst>
                    <a:ext uri="{9D8B030D-6E8A-4147-A177-3AD203B41FA5}">
                      <a16:colId xmlns:a16="http://schemas.microsoft.com/office/drawing/2014/main" val="20000"/>
                    </a:ext>
                  </a:extLst>
                </a:gridCol>
                <a:gridCol w="3079750">
                  <a:extLst>
                    <a:ext uri="{9D8B030D-6E8A-4147-A177-3AD203B41FA5}">
                      <a16:colId xmlns:a16="http://schemas.microsoft.com/office/drawing/2014/main" val="20001"/>
                    </a:ext>
                  </a:extLst>
                </a:gridCol>
                <a:gridCol w="3067050">
                  <a:extLst>
                    <a:ext uri="{9D8B030D-6E8A-4147-A177-3AD203B41FA5}">
                      <a16:colId xmlns:a16="http://schemas.microsoft.com/office/drawing/2014/main" val="20002"/>
                    </a:ext>
                  </a:extLst>
                </a:gridCol>
              </a:tblGrid>
              <a:tr h="370840">
                <a:tc>
                  <a:txBody>
                    <a:bodyPr/>
                    <a:lstStyle/>
                    <a:p>
                      <a:r>
                        <a:rPr lang="en-US" dirty="0" smtClean="0"/>
                        <a:t>External Assessments</a:t>
                      </a:r>
                      <a:endParaRPr lang="en-US" dirty="0"/>
                    </a:p>
                  </a:txBody>
                  <a:tcPr/>
                </a:tc>
                <a:tc>
                  <a:txBody>
                    <a:bodyPr/>
                    <a:lstStyle/>
                    <a:p>
                      <a:r>
                        <a:rPr lang="en-US" dirty="0" smtClean="0"/>
                        <a:t>SL</a:t>
                      </a:r>
                      <a:endParaRPr lang="en-US" dirty="0"/>
                    </a:p>
                  </a:txBody>
                  <a:tcPr/>
                </a:tc>
                <a:tc>
                  <a:txBody>
                    <a:bodyPr/>
                    <a:lstStyle/>
                    <a:p>
                      <a:r>
                        <a:rPr lang="en-US" dirty="0" smtClean="0"/>
                        <a:t>HL</a:t>
                      </a:r>
                      <a:endParaRPr lang="en-US" dirty="0"/>
                    </a:p>
                  </a:txBody>
                  <a:tcPr/>
                </a:tc>
                <a:extLst>
                  <a:ext uri="{0D108BD9-81ED-4DB2-BD59-A6C34878D82A}">
                    <a16:rowId xmlns:a16="http://schemas.microsoft.com/office/drawing/2014/main" val="10000"/>
                  </a:ext>
                </a:extLst>
              </a:tr>
              <a:tr h="370840">
                <a:tc>
                  <a:txBody>
                    <a:bodyPr/>
                    <a:lstStyle/>
                    <a:p>
                      <a:r>
                        <a:rPr lang="en-US" sz="1400" dirty="0" smtClean="0"/>
                        <a:t>Paper 1</a:t>
                      </a:r>
                      <a:endParaRPr lang="en-US" sz="1400" dirty="0"/>
                    </a:p>
                  </a:txBody>
                  <a:tcPr/>
                </a:tc>
                <a:tc>
                  <a:txBody>
                    <a:bodyPr/>
                    <a:lstStyle/>
                    <a:p>
                      <a:r>
                        <a:rPr lang="en-US" sz="1400" b="1" u="sng" dirty="0" smtClean="0"/>
                        <a:t>30</a:t>
                      </a:r>
                      <a:r>
                        <a:rPr lang="en-US" sz="1400" dirty="0" smtClean="0"/>
                        <a:t> Questions on core material, about 15 of which are common with HL</a:t>
                      </a:r>
                      <a:endParaRPr lang="en-US" sz="1400" dirty="0"/>
                    </a:p>
                  </a:txBody>
                  <a:tcPr/>
                </a:tc>
                <a:tc>
                  <a:txBody>
                    <a:bodyPr/>
                    <a:lstStyle/>
                    <a:p>
                      <a:r>
                        <a:rPr lang="en-US" sz="1400" b="1" u="sng" dirty="0" smtClean="0"/>
                        <a:t>40</a:t>
                      </a:r>
                      <a:r>
                        <a:rPr lang="en-US" sz="1400" dirty="0" smtClean="0"/>
                        <a:t> Questions on core</a:t>
                      </a:r>
                      <a:r>
                        <a:rPr lang="en-US" sz="1400" baseline="0" dirty="0" smtClean="0"/>
                        <a:t> and AHL material, about 15 of which are common with SL</a:t>
                      </a:r>
                      <a:endParaRPr lang="en-US" sz="1400" dirty="0"/>
                    </a:p>
                  </a:txBody>
                  <a:tcPr/>
                </a:tc>
                <a:extLst>
                  <a:ext uri="{0D108BD9-81ED-4DB2-BD59-A6C34878D82A}">
                    <a16:rowId xmlns:a16="http://schemas.microsoft.com/office/drawing/2014/main" val="10001"/>
                  </a:ext>
                </a:extLst>
              </a:tr>
              <a:tr h="370840">
                <a:tc>
                  <a:txBody>
                    <a:bodyPr/>
                    <a:lstStyle/>
                    <a:p>
                      <a:r>
                        <a:rPr lang="en-US" sz="1400" dirty="0" smtClean="0"/>
                        <a:t>Paper 2</a:t>
                      </a:r>
                      <a:endParaRPr lang="en-US" sz="1400" dirty="0"/>
                    </a:p>
                  </a:txBody>
                  <a:tcPr/>
                </a:tc>
                <a:tc>
                  <a:txBody>
                    <a:bodyPr/>
                    <a:lstStyle/>
                    <a:p>
                      <a:r>
                        <a:rPr lang="en-US" sz="1400" dirty="0" smtClean="0"/>
                        <a:t>*Data-</a:t>
                      </a:r>
                      <a:r>
                        <a:rPr lang="en-US" sz="1400" baseline="0" dirty="0" smtClean="0"/>
                        <a:t>based question.</a:t>
                      </a:r>
                    </a:p>
                    <a:p>
                      <a:r>
                        <a:rPr lang="en-US" sz="1400" baseline="0" dirty="0" smtClean="0"/>
                        <a:t>*Short-answer and extended-response questions on core</a:t>
                      </a:r>
                    </a:p>
                    <a:p>
                      <a:r>
                        <a:rPr lang="en-US" sz="1400" baseline="0" dirty="0" smtClean="0"/>
                        <a:t>*Answer one of two extended response questions</a:t>
                      </a:r>
                    </a:p>
                    <a:p>
                      <a:r>
                        <a:rPr lang="en-US" sz="1400" baseline="0" dirty="0" smtClean="0"/>
                        <a:t>*Use of calculators permitted.</a:t>
                      </a:r>
                      <a:endParaRPr lang="en-US" sz="1400" dirty="0"/>
                    </a:p>
                  </a:txBody>
                  <a:tcPr/>
                </a:tc>
                <a:tc>
                  <a:txBody>
                    <a:bodyPr/>
                    <a:lstStyle/>
                    <a:p>
                      <a:r>
                        <a:rPr lang="en-US" sz="1400" dirty="0" smtClean="0"/>
                        <a:t>*Data-</a:t>
                      </a:r>
                      <a:r>
                        <a:rPr lang="en-US" sz="1400" baseline="0" dirty="0" smtClean="0"/>
                        <a:t>based question.</a:t>
                      </a:r>
                    </a:p>
                    <a:p>
                      <a:r>
                        <a:rPr lang="en-US" sz="1400" baseline="0" dirty="0" smtClean="0"/>
                        <a:t>*Short-answer and extended-response questions on core and AHL material</a:t>
                      </a:r>
                    </a:p>
                    <a:p>
                      <a:r>
                        <a:rPr lang="en-US" sz="1400" baseline="0" dirty="0" smtClean="0"/>
                        <a:t>*Answer two of three extended response questions</a:t>
                      </a:r>
                    </a:p>
                    <a:p>
                      <a:r>
                        <a:rPr lang="en-US" sz="1400" baseline="0" dirty="0" smtClean="0"/>
                        <a:t>*Use of calculators permitted.</a:t>
                      </a:r>
                      <a:endParaRPr lang="en-US" sz="1400" dirty="0" smtClean="0"/>
                    </a:p>
                  </a:txBody>
                  <a:tcPr/>
                </a:tc>
                <a:extLst>
                  <a:ext uri="{0D108BD9-81ED-4DB2-BD59-A6C34878D82A}">
                    <a16:rowId xmlns:a16="http://schemas.microsoft.com/office/drawing/2014/main" val="10002"/>
                  </a:ext>
                </a:extLst>
              </a:tr>
              <a:tr h="370840">
                <a:tc>
                  <a:txBody>
                    <a:bodyPr/>
                    <a:lstStyle/>
                    <a:p>
                      <a:r>
                        <a:rPr lang="en-US" sz="1400" dirty="0" smtClean="0"/>
                        <a:t>Paper</a:t>
                      </a:r>
                      <a:r>
                        <a:rPr lang="en-US" sz="1400" baseline="0" dirty="0" smtClean="0"/>
                        <a:t> 3</a:t>
                      </a:r>
                      <a:endParaRPr lang="en-US" sz="1400" dirty="0"/>
                    </a:p>
                  </a:txBody>
                  <a:tcPr/>
                </a:tc>
                <a:tc>
                  <a:txBody>
                    <a:bodyPr/>
                    <a:lstStyle/>
                    <a:p>
                      <a:r>
                        <a:rPr lang="en-US" sz="1400" dirty="0" smtClean="0"/>
                        <a:t>*Questions on core and options</a:t>
                      </a:r>
                    </a:p>
                    <a:p>
                      <a:r>
                        <a:rPr lang="en-US" sz="1400" dirty="0" smtClean="0"/>
                        <a:t>*Section</a:t>
                      </a:r>
                      <a:r>
                        <a:rPr lang="en-US" sz="1400" baseline="0" dirty="0" smtClean="0"/>
                        <a:t> A: answer all questions, two to three questions based on experimental skills and techniques, analysis and evaluation, using unseen data linked to core material.</a:t>
                      </a:r>
                    </a:p>
                    <a:p>
                      <a:r>
                        <a:rPr lang="en-US" sz="1400" baseline="0" dirty="0" smtClean="0"/>
                        <a:t>*Section B: short-answer and extended-response from one option.</a:t>
                      </a:r>
                    </a:p>
                    <a:p>
                      <a:r>
                        <a:rPr lang="en-US" sz="1400" baseline="0" dirty="0" smtClean="0"/>
                        <a:t>*Use of calculators permitted.</a:t>
                      </a:r>
                      <a:endParaRPr lang="en-US" sz="1400" dirty="0"/>
                    </a:p>
                  </a:txBody>
                  <a:tcPr/>
                </a:tc>
                <a:tc>
                  <a:txBody>
                    <a:bodyPr/>
                    <a:lstStyle/>
                    <a:p>
                      <a:r>
                        <a:rPr lang="en-US" sz="1400" dirty="0" smtClean="0"/>
                        <a:t>*Section</a:t>
                      </a:r>
                      <a:r>
                        <a:rPr lang="en-US" sz="1400" baseline="0" dirty="0" smtClean="0"/>
                        <a:t> A: answer all questions, two to three based on experimental skills and techniques, analysis and evaluation, using unseen data linked to core material.</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smtClean="0"/>
                        <a:t>*Section B: short-answer and extended-response from one option.</a:t>
                      </a:r>
                      <a:endParaRPr lang="en-US" sz="1400" baseline="0" dirty="0" smtClean="0"/>
                    </a:p>
                    <a:p>
                      <a:r>
                        <a:rPr lang="en-US" sz="1400" baseline="0" dirty="0" smtClean="0"/>
                        <a:t>*Use of calculators permitted.</a:t>
                      </a:r>
                      <a:endParaRPr lang="en-US" sz="1400" dirty="0" smtClean="0"/>
                    </a:p>
                    <a:p>
                      <a:endParaRPr lang="en-US" sz="1400" dirty="0"/>
                    </a:p>
                  </a:txBody>
                  <a:tcPr/>
                </a:tc>
                <a:extLst>
                  <a:ext uri="{0D108BD9-81ED-4DB2-BD59-A6C34878D82A}">
                    <a16:rowId xmlns:a16="http://schemas.microsoft.com/office/drawing/2014/main" val="10003"/>
                  </a:ext>
                </a:extLst>
              </a:tr>
            </a:tbl>
          </a:graphicData>
        </a:graphic>
      </p:graphicFrame>
      <p:sp>
        <p:nvSpPr>
          <p:cNvPr id="3" name="Title 2"/>
          <p:cNvSpPr>
            <a:spLocks noGrp="1"/>
          </p:cNvSpPr>
          <p:nvPr>
            <p:ph type="title"/>
          </p:nvPr>
        </p:nvSpPr>
        <p:spPr/>
        <p:txBody>
          <a:bodyPr/>
          <a:lstStyle/>
          <a:p>
            <a:r>
              <a:rPr lang="en-US" dirty="0" smtClean="0"/>
              <a:t>Sciences: Biology</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4294967295"/>
          </p:nvPr>
        </p:nvSpPr>
        <p:spPr>
          <a:xfrm>
            <a:off x="4721972" y="2008094"/>
            <a:ext cx="3521075" cy="4144963"/>
          </a:xfrm>
        </p:spPr>
        <p:txBody>
          <a:bodyPr>
            <a:normAutofit fontScale="40000" lnSpcReduction="20000"/>
          </a:bodyPr>
          <a:lstStyle/>
          <a:p>
            <a:pPr marL="0" indent="0">
              <a:buNone/>
            </a:pPr>
            <a:r>
              <a:rPr lang="en-US" sz="2800" b="1" dirty="0"/>
              <a:t>AHL (additional Higher Level) </a:t>
            </a:r>
          </a:p>
          <a:p>
            <a:r>
              <a:rPr lang="en-US" sz="2800" dirty="0"/>
              <a:t>Topic 12: Atomic Structure</a:t>
            </a:r>
          </a:p>
          <a:p>
            <a:r>
              <a:rPr lang="en-US" sz="2800" dirty="0"/>
              <a:t>Topic 13: </a:t>
            </a:r>
            <a:r>
              <a:rPr lang="en-US" dirty="0" smtClean="0"/>
              <a:t>The periodic table- the transition metals</a:t>
            </a:r>
          </a:p>
          <a:p>
            <a:r>
              <a:rPr lang="en-US" dirty="0" smtClean="0"/>
              <a:t>Topic 14: Chemical bonding and structure</a:t>
            </a:r>
          </a:p>
          <a:p>
            <a:r>
              <a:rPr lang="en-US" dirty="0" smtClean="0"/>
              <a:t>Topic 15: Energetics/thermochemistry</a:t>
            </a:r>
          </a:p>
          <a:p>
            <a:r>
              <a:rPr lang="en-US" dirty="0" smtClean="0"/>
              <a:t>Topic 16: Chemical kinetics</a:t>
            </a:r>
          </a:p>
          <a:p>
            <a:r>
              <a:rPr lang="en-US" dirty="0" smtClean="0"/>
              <a:t>Topic 17: Equilibrium</a:t>
            </a:r>
          </a:p>
          <a:p>
            <a:r>
              <a:rPr lang="en-US" dirty="0" smtClean="0"/>
              <a:t>Topic 18: Acids and bases</a:t>
            </a:r>
          </a:p>
          <a:p>
            <a:r>
              <a:rPr lang="en-US" dirty="0" smtClean="0"/>
              <a:t>Topic 19: Redox processes</a:t>
            </a:r>
          </a:p>
          <a:p>
            <a:r>
              <a:rPr lang="en-US" dirty="0" smtClean="0"/>
              <a:t>Topic 20: Organic Chemistry</a:t>
            </a:r>
          </a:p>
          <a:p>
            <a:r>
              <a:rPr lang="en-US" dirty="0" smtClean="0"/>
              <a:t>Topic 21: Measurement and analysis</a:t>
            </a:r>
          </a:p>
          <a:p>
            <a:pPr>
              <a:buNone/>
            </a:pPr>
            <a:endParaRPr lang="en-US" sz="2800" b="1" dirty="0" smtClean="0"/>
          </a:p>
          <a:p>
            <a:pPr>
              <a:buNone/>
            </a:pPr>
            <a:r>
              <a:rPr lang="en-US" sz="2800" b="1" dirty="0" smtClean="0"/>
              <a:t>Options </a:t>
            </a:r>
            <a:r>
              <a:rPr lang="en-US" sz="2800" b="1" dirty="0"/>
              <a:t>(Both HL and SL; 25 vs. 15 teaching hours</a:t>
            </a:r>
            <a:r>
              <a:rPr lang="en-US" sz="2800" b="1" dirty="0" smtClean="0"/>
              <a:t>)</a:t>
            </a:r>
            <a:endParaRPr lang="en-US" sz="2800" b="1" dirty="0"/>
          </a:p>
          <a:p>
            <a:r>
              <a:rPr lang="en-US" sz="2800" dirty="0"/>
              <a:t>Option A: </a:t>
            </a:r>
            <a:r>
              <a:rPr lang="en-US" sz="2800" dirty="0" smtClean="0"/>
              <a:t>Materials</a:t>
            </a:r>
            <a:endParaRPr lang="en-US" sz="2800" dirty="0"/>
          </a:p>
          <a:p>
            <a:r>
              <a:rPr lang="en-US" sz="2800" dirty="0"/>
              <a:t>Option B: </a:t>
            </a:r>
            <a:r>
              <a:rPr lang="en-US" sz="2800" dirty="0" smtClean="0"/>
              <a:t>Biochemistry</a:t>
            </a:r>
            <a:endParaRPr lang="en-US" sz="2800" dirty="0"/>
          </a:p>
          <a:p>
            <a:r>
              <a:rPr lang="en-US" sz="2800" dirty="0"/>
              <a:t>Option C: </a:t>
            </a:r>
            <a:r>
              <a:rPr lang="en-US" sz="2800" dirty="0" smtClean="0"/>
              <a:t>Energy</a:t>
            </a:r>
            <a:endParaRPr lang="en-US" sz="2800" dirty="0"/>
          </a:p>
          <a:p>
            <a:r>
              <a:rPr lang="en-US" sz="2800" dirty="0"/>
              <a:t>Option D: </a:t>
            </a:r>
            <a:r>
              <a:rPr lang="en-US" sz="2800" dirty="0" smtClean="0"/>
              <a:t>Medicinal chemistry</a:t>
            </a:r>
            <a:endParaRPr lang="en-US" sz="2800" dirty="0"/>
          </a:p>
          <a:p>
            <a:pPr marL="109537" indent="0">
              <a:buNone/>
            </a:pPr>
            <a:endParaRPr lang="en-US" dirty="0"/>
          </a:p>
          <a:p>
            <a:pPr marL="109537" indent="0">
              <a:buNone/>
            </a:pPr>
            <a:endParaRPr lang="en-US" dirty="0"/>
          </a:p>
        </p:txBody>
      </p:sp>
      <p:sp>
        <p:nvSpPr>
          <p:cNvPr id="4" name="Content Placeholder 3"/>
          <p:cNvSpPr>
            <a:spLocks noGrp="1"/>
          </p:cNvSpPr>
          <p:nvPr>
            <p:ph sz="half" idx="4294967295"/>
          </p:nvPr>
        </p:nvSpPr>
        <p:spPr>
          <a:xfrm>
            <a:off x="524435" y="1981200"/>
            <a:ext cx="3521075" cy="4144963"/>
          </a:xfrm>
        </p:spPr>
        <p:txBody>
          <a:bodyPr>
            <a:normAutofit fontScale="55000" lnSpcReduction="20000"/>
          </a:bodyPr>
          <a:lstStyle/>
          <a:p>
            <a:pPr marL="0" indent="0">
              <a:buNone/>
            </a:pPr>
            <a:r>
              <a:rPr lang="en-US" sz="2900" b="1" dirty="0" smtClean="0"/>
              <a:t>Core (Both HL and SL)</a:t>
            </a:r>
          </a:p>
          <a:p>
            <a:r>
              <a:rPr lang="en-US" sz="2900" dirty="0" smtClean="0"/>
              <a:t>Topic 1: Stoichiometric relationships</a:t>
            </a:r>
          </a:p>
          <a:p>
            <a:r>
              <a:rPr lang="en-US" sz="2900" dirty="0" smtClean="0"/>
              <a:t>Topic 2: Atomic Structure</a:t>
            </a:r>
          </a:p>
          <a:p>
            <a:r>
              <a:rPr lang="en-US" sz="2900" dirty="0" smtClean="0"/>
              <a:t>Topic 3: Periodicity</a:t>
            </a:r>
          </a:p>
          <a:p>
            <a:r>
              <a:rPr lang="en-US" sz="2900" dirty="0" smtClean="0"/>
              <a:t>Topic 4: Chemical bonding and structure</a:t>
            </a:r>
          </a:p>
          <a:p>
            <a:r>
              <a:rPr lang="en-US" sz="2900" dirty="0" smtClean="0"/>
              <a:t>Topic 5: Energetics/thermochemistry</a:t>
            </a:r>
          </a:p>
          <a:p>
            <a:r>
              <a:rPr lang="en-US" sz="2900" dirty="0" smtClean="0"/>
              <a:t>Topic 6: Chemical kinetics</a:t>
            </a:r>
          </a:p>
          <a:p>
            <a:r>
              <a:rPr lang="en-US" sz="2900" dirty="0" smtClean="0"/>
              <a:t>Topic 7: Equilibrium</a:t>
            </a:r>
          </a:p>
          <a:p>
            <a:r>
              <a:rPr lang="en-US" sz="2900" dirty="0" smtClean="0"/>
              <a:t>Topic 8: Acids and bases</a:t>
            </a:r>
          </a:p>
          <a:p>
            <a:r>
              <a:rPr lang="en-US" sz="2900" dirty="0" smtClean="0"/>
              <a:t>Topic 9: Redox processes</a:t>
            </a:r>
          </a:p>
          <a:p>
            <a:r>
              <a:rPr lang="en-US" sz="2900" dirty="0" smtClean="0"/>
              <a:t>Topic 10: Organic Chemistry</a:t>
            </a:r>
          </a:p>
          <a:p>
            <a:r>
              <a:rPr lang="en-US" sz="2900" dirty="0" smtClean="0"/>
              <a:t>Topic 11: Measurement and data processing</a:t>
            </a:r>
          </a:p>
          <a:p>
            <a:pPr marL="0" indent="0">
              <a:buNone/>
            </a:pPr>
            <a:endParaRPr lang="en-US" sz="2900" dirty="0" smtClean="0"/>
          </a:p>
          <a:p>
            <a:pPr marL="0" indent="0">
              <a:buNone/>
            </a:pPr>
            <a:endParaRPr lang="en-US" sz="2900" b="1" dirty="0" smtClean="0"/>
          </a:p>
        </p:txBody>
      </p:sp>
      <p:sp>
        <p:nvSpPr>
          <p:cNvPr id="3" name="Title 2"/>
          <p:cNvSpPr>
            <a:spLocks noGrp="1"/>
          </p:cNvSpPr>
          <p:nvPr>
            <p:ph type="title" idx="4294967295"/>
          </p:nvPr>
        </p:nvSpPr>
        <p:spPr>
          <a:xfrm>
            <a:off x="0" y="320675"/>
            <a:ext cx="7242175" cy="517525"/>
          </a:xfrm>
        </p:spPr>
        <p:txBody>
          <a:bodyPr>
            <a:normAutofit fontScale="90000"/>
          </a:bodyPr>
          <a:lstStyle/>
          <a:p>
            <a:pPr algn="ctr"/>
            <a:r>
              <a:rPr lang="en-US" dirty="0" smtClean="0"/>
              <a:t>Sciences: Chemistry</a:t>
            </a:r>
            <a:endParaRPr lang="en-US" dirty="0"/>
          </a:p>
        </p:txBody>
      </p:sp>
      <p:sp>
        <p:nvSpPr>
          <p:cNvPr id="7" name="TextBox 6"/>
          <p:cNvSpPr txBox="1"/>
          <p:nvPr/>
        </p:nvSpPr>
        <p:spPr>
          <a:xfrm>
            <a:off x="381000" y="762000"/>
            <a:ext cx="7239000" cy="1015663"/>
          </a:xfrm>
          <a:prstGeom prst="rect">
            <a:avLst/>
          </a:prstGeom>
          <a:noFill/>
        </p:spPr>
        <p:txBody>
          <a:bodyPr wrap="square" rtlCol="0">
            <a:spAutoFit/>
          </a:bodyPr>
          <a:lstStyle/>
          <a:p>
            <a:r>
              <a:rPr lang="en-US" sz="1200" dirty="0" smtClean="0"/>
              <a:t>While the skills and activities of group 4 science subjects are common to students at both SL and HL, students at HL are required to study some topics in greater depth, to study additional topics and to study extension material of a more demanding nature in the common options. </a:t>
            </a:r>
          </a:p>
          <a:p>
            <a:endParaRPr lang="en-US" sz="1200" dirty="0" smtClean="0"/>
          </a:p>
          <a:p>
            <a:r>
              <a:rPr lang="en-US" sz="1200" dirty="0" smtClean="0"/>
              <a:t>The distinction between SL and HL is one of breadth and depth.</a:t>
            </a:r>
          </a:p>
        </p:txBody>
      </p:sp>
    </p:spTree>
    <p:extLst>
      <p:ext uri="{BB962C8B-B14F-4D97-AF65-F5344CB8AC3E}">
        <p14:creationId xmlns:p14="http://schemas.microsoft.com/office/powerpoint/2010/main" val="10491828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8291</TotalTime>
  <Words>3304</Words>
  <Application>Microsoft Office PowerPoint</Application>
  <PresentationFormat>On-screen Show (4:3)</PresentationFormat>
  <Paragraphs>482</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Lucida Sans Unicode</vt:lpstr>
      <vt:lpstr>Verdana</vt:lpstr>
      <vt:lpstr>Wingdings 2</vt:lpstr>
      <vt:lpstr>Wingdings 3</vt:lpstr>
      <vt:lpstr>Concourse</vt:lpstr>
      <vt:lpstr>PowerPoint Presentation</vt:lpstr>
      <vt:lpstr>Diploma Programme</vt:lpstr>
      <vt:lpstr>The Diploma Programme</vt:lpstr>
      <vt:lpstr>Language A: Literature</vt:lpstr>
      <vt:lpstr>Language B</vt:lpstr>
      <vt:lpstr>Individuals and Societies History</vt:lpstr>
      <vt:lpstr>Sciences: Biology</vt:lpstr>
      <vt:lpstr>Sciences: Biology</vt:lpstr>
      <vt:lpstr>Sciences: Chemistry</vt:lpstr>
      <vt:lpstr>Sciences: Chemistry</vt:lpstr>
      <vt:lpstr>Sciences: Physics</vt:lpstr>
      <vt:lpstr>Sciences: Physics</vt:lpstr>
      <vt:lpstr>Sciences: Environmental Systems and Societies</vt:lpstr>
      <vt:lpstr>Sciences: Environmental Systems and Societies</vt:lpstr>
      <vt:lpstr>Math Summaries</vt:lpstr>
      <vt:lpstr>Mathematics HL</vt:lpstr>
      <vt:lpstr>Mathematics SL</vt:lpstr>
      <vt:lpstr>Mathematical Studies SL</vt:lpstr>
      <vt:lpstr>Psychology</vt:lpstr>
      <vt:lpstr>Psychology</vt:lpstr>
      <vt:lpstr>MUSIC</vt:lpstr>
      <vt:lpstr>Music</vt:lpstr>
      <vt:lpstr>Visual Arts</vt:lpstr>
      <vt:lpstr>Visual Arts Throughout the course students are expected to experience working with a variety of different art-making and conceptual forms. SL students should, as a minimum, experience working with at least two art-making forms, each selected from separate columns of the table below. HL students should, as a minimum, experience working with at least three art-making forms, selected from a minimum of two columns of the table below. The examples given are for guidance only and are not intended to represent a definitive list.</vt:lpstr>
      <vt:lpstr>Visual Arts</vt:lpstr>
    </vt:vector>
  </TitlesOfParts>
  <Company>INTERNATIONAL BACCALAUREATE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IB PowerPoint images</dc:title>
  <dc:creator>Andrew Bollington</dc:creator>
  <cp:lastModifiedBy>Charlotte Vandervliet</cp:lastModifiedBy>
  <cp:revision>373</cp:revision>
  <dcterms:created xsi:type="dcterms:W3CDTF">2007-07-10T10:26:20Z</dcterms:created>
  <dcterms:modified xsi:type="dcterms:W3CDTF">2018-04-23T15:15:57Z</dcterms:modified>
</cp:coreProperties>
</file>