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5" r:id="rId4"/>
    <p:sldId id="258" r:id="rId5"/>
    <p:sldId id="261" r:id="rId6"/>
    <p:sldId id="263" r:id="rId7"/>
    <p:sldId id="267" r:id="rId8"/>
    <p:sldId id="262" r:id="rId9"/>
    <p:sldId id="264" r:id="rId10"/>
    <p:sldId id="266" r:id="rId11"/>
    <p:sldId id="268" r:id="rId12"/>
    <p:sldId id="269" r:id="rId13"/>
    <p:sldId id="270" r:id="rId14"/>
    <p:sldId id="271" r:id="rId15"/>
    <p:sldId id="272" r:id="rId16"/>
    <p:sldId id="273" r:id="rId17"/>
    <p:sldId id="275" r:id="rId18"/>
    <p:sldId id="276"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604" y="8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43B9168-42F9-4D56-802E-C49F8853E2FB}" type="datetimeFigureOut">
              <a:rPr lang="en-US" smtClean="0"/>
              <a:t>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DF8584-1104-4449-8683-DE0AAEC0D63E}" type="slidenum">
              <a:rPr lang="en-US" smtClean="0"/>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3B9168-42F9-4D56-802E-C49F8853E2FB}" type="datetimeFigureOut">
              <a:rPr lang="en-US" smtClean="0"/>
              <a:t>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DF8584-1104-4449-8683-DE0AAEC0D63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43B9168-42F9-4D56-802E-C49F8853E2FB}" type="datetimeFigureOut">
              <a:rPr lang="en-US" smtClean="0"/>
              <a:t>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DF8584-1104-4449-8683-DE0AAEC0D63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43B9168-42F9-4D56-802E-C49F8853E2FB}" type="datetimeFigureOut">
              <a:rPr lang="en-US" smtClean="0"/>
              <a:t>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DF8584-1104-4449-8683-DE0AAEC0D63E}"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3B9168-42F9-4D56-802E-C49F8853E2FB}" type="datetimeFigureOut">
              <a:rPr lang="en-US" smtClean="0"/>
              <a:t>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DF8584-1104-4449-8683-DE0AAEC0D63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43B9168-42F9-4D56-802E-C49F8853E2FB}" type="datetimeFigureOut">
              <a:rPr lang="en-US" smtClean="0"/>
              <a:t>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DF8584-1104-4449-8683-DE0AAEC0D63E}"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43B9168-42F9-4D56-802E-C49F8853E2FB}" type="datetimeFigureOut">
              <a:rPr lang="en-US" smtClean="0"/>
              <a:t>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DF8584-1104-4449-8683-DE0AAEC0D63E}"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43B9168-42F9-4D56-802E-C49F8853E2FB}" type="datetimeFigureOut">
              <a:rPr lang="en-US" smtClean="0"/>
              <a:t>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DF8584-1104-4449-8683-DE0AAEC0D63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3B9168-42F9-4D56-802E-C49F8853E2FB}" type="datetimeFigureOut">
              <a:rPr lang="en-US" smtClean="0"/>
              <a:t>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DF8584-1104-4449-8683-DE0AAEC0D63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3B9168-42F9-4D56-802E-C49F8853E2FB}" type="datetimeFigureOut">
              <a:rPr lang="en-US" smtClean="0"/>
              <a:t>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DF8584-1104-4449-8683-DE0AAEC0D63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3B9168-42F9-4D56-802E-C49F8853E2FB}" type="datetimeFigureOut">
              <a:rPr lang="en-US" smtClean="0"/>
              <a:t>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DF8584-1104-4449-8683-DE0AAEC0D63E}" type="slidenum">
              <a:rPr lang="en-US" smtClean="0"/>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C43B9168-42F9-4D56-802E-C49F8853E2FB}" type="datetimeFigureOut">
              <a:rPr lang="en-US" smtClean="0"/>
              <a:t>1/9/2018</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C0DF8584-1104-4449-8683-DE0AAEC0D63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73794" y="5052545"/>
            <a:ext cx="6070005" cy="882119"/>
          </a:xfrm>
        </p:spPr>
        <p:txBody>
          <a:bodyPr/>
          <a:lstStyle/>
          <a:p>
            <a:r>
              <a:rPr lang="en-US" dirty="0" smtClean="0"/>
              <a:t>The Personal Project and The Extended Essay</a:t>
            </a:r>
            <a:endParaRPr lang="en-US" dirty="0"/>
          </a:p>
        </p:txBody>
      </p:sp>
      <p:sp>
        <p:nvSpPr>
          <p:cNvPr id="2" name="Title 1"/>
          <p:cNvSpPr>
            <a:spLocks noGrp="1"/>
          </p:cNvSpPr>
          <p:nvPr>
            <p:ph type="ctrTitle"/>
          </p:nvPr>
        </p:nvSpPr>
        <p:spPr/>
        <p:txBody>
          <a:bodyPr/>
          <a:lstStyle/>
          <a:p>
            <a:pPr marL="182880" indent="0" algn="ctr">
              <a:buNone/>
            </a:pPr>
            <a:r>
              <a:rPr lang="en-US" dirty="0" smtClean="0"/>
              <a:t>Culminating Experiences</a:t>
            </a:r>
            <a:endParaRPr lang="en-US" dirty="0"/>
          </a:p>
        </p:txBody>
      </p:sp>
    </p:spTree>
    <p:extLst>
      <p:ext uri="{BB962C8B-B14F-4D97-AF65-F5344CB8AC3E}">
        <p14:creationId xmlns:p14="http://schemas.microsoft.com/office/powerpoint/2010/main" val="38194989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Moderation</a:t>
            </a:r>
            <a:endParaRPr lang="en-US" dirty="0"/>
          </a:p>
        </p:txBody>
      </p:sp>
      <p:sp>
        <p:nvSpPr>
          <p:cNvPr id="3" name="Content Placeholder 2"/>
          <p:cNvSpPr>
            <a:spLocks noGrp="1"/>
          </p:cNvSpPr>
          <p:nvPr>
            <p:ph sz="quarter" idx="13"/>
          </p:nvPr>
        </p:nvSpPr>
        <p:spPr/>
        <p:txBody>
          <a:bodyPr/>
          <a:lstStyle/>
          <a:p>
            <a:r>
              <a:rPr lang="en-US" dirty="0" smtClean="0"/>
              <a:t>All Personal Project scores are submitted to IB</a:t>
            </a:r>
          </a:p>
          <a:p>
            <a:endParaRPr lang="en-US" dirty="0" smtClean="0"/>
          </a:p>
          <a:p>
            <a:r>
              <a:rPr lang="en-US" dirty="0" smtClean="0"/>
              <a:t>IB will request a sample of student reports that demonstrate scores in the top, middle and lower </a:t>
            </a:r>
            <a:r>
              <a:rPr lang="en-US" dirty="0" err="1" smtClean="0"/>
              <a:t>markbands</a:t>
            </a:r>
            <a:r>
              <a:rPr lang="en-US" dirty="0" smtClean="0"/>
              <a:t>.</a:t>
            </a:r>
          </a:p>
          <a:p>
            <a:endParaRPr lang="en-US" dirty="0"/>
          </a:p>
          <a:p>
            <a:r>
              <a:rPr lang="en-US" dirty="0" smtClean="0"/>
              <a:t>This is the first year of Personal Project Moderation.</a:t>
            </a:r>
            <a:endParaRPr lang="en-US" dirty="0"/>
          </a:p>
        </p:txBody>
      </p:sp>
    </p:spTree>
    <p:extLst>
      <p:ext uri="{BB962C8B-B14F-4D97-AF65-F5344CB8AC3E}">
        <p14:creationId xmlns:p14="http://schemas.microsoft.com/office/powerpoint/2010/main" val="20716325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mage.slidesharecdn.com/studenttraining-121115082027-phpapp01/95/extended-essay-assessment-criteria-1-638.jpg?cb=1352967718"/>
          <p:cNvPicPr>
            <a:picLocks noChangeAspect="1" noChangeArrowheads="1"/>
          </p:cNvPicPr>
          <p:nvPr/>
        </p:nvPicPr>
        <p:blipFill rotWithShape="1">
          <a:blip r:embed="rId2">
            <a:extLst>
              <a:ext uri="{28A0092B-C50C-407E-A947-70E740481C1C}">
                <a14:useLocalDpi xmlns:a14="http://schemas.microsoft.com/office/drawing/2010/main" val="0"/>
              </a:ext>
            </a:extLst>
          </a:blip>
          <a:srcRect b="13108"/>
          <a:stretch/>
        </p:blipFill>
        <p:spPr bwMode="auto">
          <a:xfrm>
            <a:off x="990600" y="727991"/>
            <a:ext cx="7543800" cy="5206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16784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Extended Essay</a:t>
            </a:r>
            <a:endParaRPr lang="en-US" dirty="0"/>
          </a:p>
        </p:txBody>
      </p:sp>
      <p:sp>
        <p:nvSpPr>
          <p:cNvPr id="3" name="Content Placeholder 2"/>
          <p:cNvSpPr>
            <a:spLocks noGrp="1"/>
          </p:cNvSpPr>
          <p:nvPr>
            <p:ph sz="quarter" idx="13"/>
          </p:nvPr>
        </p:nvSpPr>
        <p:spPr/>
        <p:txBody>
          <a:bodyPr/>
          <a:lstStyle/>
          <a:p>
            <a:pPr>
              <a:buFontTx/>
              <a:buNone/>
            </a:pPr>
            <a:r>
              <a:rPr lang="en-US" altLang="en-US" sz="2000" dirty="0"/>
              <a:t>The extended essay is an independent, self-directed piece of research, culminating in a </a:t>
            </a:r>
            <a:r>
              <a:rPr lang="en-US" altLang="en-US" sz="2000" dirty="0" smtClean="0"/>
              <a:t>2,800 to 4,000-word </a:t>
            </a:r>
            <a:r>
              <a:rPr lang="en-US" altLang="en-US" sz="2000" dirty="0"/>
              <a:t>paper.</a:t>
            </a:r>
            <a:endParaRPr lang="en-US" altLang="en-US" sz="1600" dirty="0"/>
          </a:p>
          <a:p>
            <a:pPr>
              <a:buFontTx/>
              <a:buNone/>
            </a:pPr>
            <a:endParaRPr lang="en-US" altLang="en-US" sz="2000" dirty="0"/>
          </a:p>
          <a:p>
            <a:pPr>
              <a:buFontTx/>
              <a:buNone/>
            </a:pPr>
            <a:r>
              <a:rPr lang="en-US" altLang="en-US" sz="2000" dirty="0"/>
              <a:t>As a required component, it provides: </a:t>
            </a:r>
          </a:p>
          <a:p>
            <a:r>
              <a:rPr lang="en-US" altLang="en-US" sz="2000" dirty="0"/>
              <a:t>practical preparation for the kinds of undergraduate research </a:t>
            </a:r>
            <a:endParaRPr lang="en-US" altLang="en-US" sz="2000" dirty="0" smtClean="0"/>
          </a:p>
          <a:p>
            <a:r>
              <a:rPr lang="en-US" altLang="en-US" sz="2000" dirty="0" smtClean="0"/>
              <a:t>an </a:t>
            </a:r>
            <a:r>
              <a:rPr lang="en-US" altLang="en-US" sz="2000" dirty="0"/>
              <a:t>opportunity for students to engage in an in-depth study of a topic of interest within a chosen subject. </a:t>
            </a:r>
          </a:p>
          <a:p>
            <a:endParaRPr lang="en-US" dirty="0"/>
          </a:p>
        </p:txBody>
      </p:sp>
    </p:spTree>
    <p:extLst>
      <p:ext uri="{BB962C8B-B14F-4D97-AF65-F5344CB8AC3E}">
        <p14:creationId xmlns:p14="http://schemas.microsoft.com/office/powerpoint/2010/main" val="29358181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Correlation</a:t>
            </a:r>
            <a:endParaRPr lang="en-US" dirty="0"/>
          </a:p>
        </p:txBody>
      </p:sp>
      <p:sp>
        <p:nvSpPr>
          <p:cNvPr id="3" name="Content Placeholder 2"/>
          <p:cNvSpPr>
            <a:spLocks noGrp="1"/>
          </p:cNvSpPr>
          <p:nvPr>
            <p:ph sz="quarter" idx="13"/>
          </p:nvPr>
        </p:nvSpPr>
        <p:spPr/>
        <p:txBody>
          <a:bodyPr>
            <a:normAutofit fontScale="85000" lnSpcReduction="20000"/>
          </a:bodyPr>
          <a:lstStyle/>
          <a:p>
            <a:pPr marL="45720" indent="0">
              <a:buNone/>
            </a:pPr>
            <a:r>
              <a:rPr lang="en-US" dirty="0" smtClean="0"/>
              <a:t>How is the Extended Essay related to the Personal Project?</a:t>
            </a:r>
          </a:p>
          <a:p>
            <a:r>
              <a:rPr lang="en-US" dirty="0" smtClean="0"/>
              <a:t>Self directed research, in which students are accountable for their own success and failure</a:t>
            </a:r>
          </a:p>
          <a:p>
            <a:r>
              <a:rPr lang="en-US" dirty="0" smtClean="0"/>
              <a:t>Need time management skills</a:t>
            </a:r>
          </a:p>
          <a:p>
            <a:r>
              <a:rPr lang="en-US" dirty="0" smtClean="0"/>
              <a:t>Brings together skills learned throughout the programs.</a:t>
            </a:r>
          </a:p>
          <a:p>
            <a:endParaRPr lang="en-US" dirty="0" smtClean="0"/>
          </a:p>
          <a:p>
            <a:pPr marL="45720" indent="0">
              <a:buNone/>
            </a:pPr>
            <a:r>
              <a:rPr lang="en-US" dirty="0" smtClean="0"/>
              <a:t>While </a:t>
            </a:r>
            <a:r>
              <a:rPr lang="en-US" dirty="0"/>
              <a:t>the personal project enables students to pursue their personal interests further in the MYP, the DP extended essay enables students to pursue an academic </a:t>
            </a:r>
            <a:r>
              <a:rPr lang="en-US" dirty="0" smtClean="0"/>
              <a:t>interest. </a:t>
            </a:r>
            <a:endParaRPr lang="en-US" dirty="0"/>
          </a:p>
        </p:txBody>
      </p:sp>
    </p:spTree>
    <p:extLst>
      <p:ext uri="{BB962C8B-B14F-4D97-AF65-F5344CB8AC3E}">
        <p14:creationId xmlns:p14="http://schemas.microsoft.com/office/powerpoint/2010/main" val="17960591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 Selection</a:t>
            </a:r>
            <a:endParaRPr lang="en-US" dirty="0"/>
          </a:p>
        </p:txBody>
      </p:sp>
      <p:sp>
        <p:nvSpPr>
          <p:cNvPr id="3" name="Content Placeholder 2"/>
          <p:cNvSpPr>
            <a:spLocks noGrp="1"/>
          </p:cNvSpPr>
          <p:nvPr>
            <p:ph sz="quarter" idx="13"/>
          </p:nvPr>
        </p:nvSpPr>
        <p:spPr/>
        <p:txBody>
          <a:bodyPr/>
          <a:lstStyle/>
          <a:p>
            <a:r>
              <a:rPr lang="en-US" dirty="0" smtClean="0"/>
              <a:t>Students are encouraged to choose a topic of interest, that focuses on one of the six subject areas that they are taking while in City’s Diploma </a:t>
            </a:r>
            <a:r>
              <a:rPr lang="en-US" dirty="0" err="1" smtClean="0"/>
              <a:t>Programme</a:t>
            </a:r>
            <a:r>
              <a:rPr lang="en-US" dirty="0" smtClean="0"/>
              <a:t>.</a:t>
            </a:r>
          </a:p>
          <a:p>
            <a:endParaRPr lang="en-US" dirty="0" smtClean="0"/>
          </a:p>
          <a:p>
            <a:r>
              <a:rPr lang="en-US" dirty="0" smtClean="0"/>
              <a:t>It has been found that students that are not passionate or genuinely interested in their topic choice, struggle with completing the EE.</a:t>
            </a:r>
            <a:endParaRPr lang="en-US" dirty="0"/>
          </a:p>
        </p:txBody>
      </p:sp>
    </p:spTree>
    <p:extLst>
      <p:ext uri="{BB962C8B-B14F-4D97-AF65-F5344CB8AC3E}">
        <p14:creationId xmlns:p14="http://schemas.microsoft.com/office/powerpoint/2010/main" val="1279006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Starting the EE</a:t>
            </a:r>
            <a:endParaRPr lang="en-US" dirty="0"/>
          </a:p>
        </p:txBody>
      </p:sp>
      <p:sp>
        <p:nvSpPr>
          <p:cNvPr id="3" name="Content Placeholder 2"/>
          <p:cNvSpPr>
            <a:spLocks noGrp="1"/>
          </p:cNvSpPr>
          <p:nvPr>
            <p:ph sz="quarter" idx="13"/>
          </p:nvPr>
        </p:nvSpPr>
        <p:spPr/>
        <p:txBody>
          <a:bodyPr/>
          <a:lstStyle/>
          <a:p>
            <a:r>
              <a:rPr lang="en-US" dirty="0" smtClean="0"/>
              <a:t>Students begin receiving mini lessons around the Extended Essay starting in the fall of their junior year.</a:t>
            </a:r>
          </a:p>
          <a:p>
            <a:r>
              <a:rPr lang="en-US" dirty="0" smtClean="0"/>
              <a:t>Throughout the first semester, they work closely with their 8</a:t>
            </a:r>
            <a:r>
              <a:rPr lang="en-US" baseline="30000" dirty="0" smtClean="0"/>
              <a:t>th</a:t>
            </a:r>
            <a:r>
              <a:rPr lang="en-US" dirty="0" smtClean="0"/>
              <a:t> hour teacher on understanding the essay, tips for writing the essay, and how to select a topic.</a:t>
            </a:r>
            <a:endParaRPr lang="en-US" dirty="0"/>
          </a:p>
        </p:txBody>
      </p:sp>
    </p:spTree>
    <p:extLst>
      <p:ext uri="{BB962C8B-B14F-4D97-AF65-F5344CB8AC3E}">
        <p14:creationId xmlns:p14="http://schemas.microsoft.com/office/powerpoint/2010/main" val="8681933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EE Mentors</a:t>
            </a:r>
            <a:endParaRPr lang="en-US" dirty="0"/>
          </a:p>
        </p:txBody>
      </p:sp>
      <p:sp>
        <p:nvSpPr>
          <p:cNvPr id="3" name="Content Placeholder 2"/>
          <p:cNvSpPr>
            <a:spLocks noGrp="1"/>
          </p:cNvSpPr>
          <p:nvPr>
            <p:ph sz="quarter" idx="13"/>
          </p:nvPr>
        </p:nvSpPr>
        <p:spPr/>
        <p:txBody>
          <a:bodyPr/>
          <a:lstStyle/>
          <a:p>
            <a:r>
              <a:rPr lang="en-US" dirty="0" smtClean="0"/>
              <a:t>Extended Essay Mentor Selection takes place </a:t>
            </a:r>
            <a:r>
              <a:rPr lang="en-US" dirty="0" smtClean="0"/>
              <a:t>during </a:t>
            </a:r>
            <a:r>
              <a:rPr lang="en-US" dirty="0" smtClean="0"/>
              <a:t>junior year.</a:t>
            </a:r>
          </a:p>
          <a:p>
            <a:r>
              <a:rPr lang="en-US" dirty="0" smtClean="0"/>
              <a:t>Students work with mentors </a:t>
            </a:r>
            <a:r>
              <a:rPr lang="en-US" dirty="0" smtClean="0"/>
              <a:t>and 8</a:t>
            </a:r>
            <a:r>
              <a:rPr lang="en-US" baseline="30000" dirty="0" smtClean="0"/>
              <a:t>th</a:t>
            </a:r>
            <a:r>
              <a:rPr lang="en-US" dirty="0" smtClean="0"/>
              <a:t> hour teachers throughout </a:t>
            </a:r>
            <a:r>
              <a:rPr lang="en-US" dirty="0" smtClean="0"/>
              <a:t>the rest of the EE process.</a:t>
            </a:r>
          </a:p>
          <a:p>
            <a:r>
              <a:rPr lang="en-US" dirty="0" smtClean="0"/>
              <a:t>Mentors oversee the authenticity of the essay, provide advice and guidance, help students stay focused in their writing, and offer subject-specific supports.</a:t>
            </a:r>
          </a:p>
          <a:p>
            <a:pPr marL="45720" indent="0">
              <a:buNone/>
            </a:pPr>
            <a:endParaRPr lang="en-US" dirty="0"/>
          </a:p>
        </p:txBody>
      </p:sp>
    </p:spTree>
    <p:extLst>
      <p:ext uri="{BB962C8B-B14F-4D97-AF65-F5344CB8AC3E}">
        <p14:creationId xmlns:p14="http://schemas.microsoft.com/office/powerpoint/2010/main" val="29544088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105400"/>
            <a:ext cx="7772401" cy="1143000"/>
          </a:xfrm>
        </p:spPr>
        <p:txBody>
          <a:bodyPr/>
          <a:lstStyle/>
          <a:p>
            <a:r>
              <a:rPr lang="en-US" dirty="0" smtClean="0"/>
              <a:t>Extended Essay Criterion</a:t>
            </a:r>
            <a:endParaRPr lang="en-US" dirty="0"/>
          </a:p>
        </p:txBody>
      </p:sp>
      <p:sp>
        <p:nvSpPr>
          <p:cNvPr id="3" name="Content Placeholder 2"/>
          <p:cNvSpPr>
            <a:spLocks noGrp="1"/>
          </p:cNvSpPr>
          <p:nvPr>
            <p:ph sz="quarter" idx="13"/>
          </p:nvPr>
        </p:nvSpPr>
        <p:spPr>
          <a:xfrm>
            <a:off x="1143000" y="731520"/>
            <a:ext cx="6934200" cy="4297680"/>
          </a:xfrm>
        </p:spPr>
        <p:txBody>
          <a:bodyPr>
            <a:normAutofit/>
          </a:bodyPr>
          <a:lstStyle/>
          <a:p>
            <a:r>
              <a:rPr lang="en-US" dirty="0" smtClean="0"/>
              <a:t>A. </a:t>
            </a:r>
            <a:r>
              <a:rPr lang="en-US" dirty="0" smtClean="0"/>
              <a:t>Focus and Method</a:t>
            </a:r>
            <a:endParaRPr lang="en-US" dirty="0" smtClean="0"/>
          </a:p>
          <a:p>
            <a:pPr lvl="1"/>
            <a:r>
              <a:rPr lang="en-US" dirty="0" smtClean="0"/>
              <a:t>Focus on the topic, research question and the methodology.</a:t>
            </a:r>
            <a:endParaRPr lang="en-US" dirty="0" smtClean="0"/>
          </a:p>
          <a:p>
            <a:r>
              <a:rPr lang="en-US" dirty="0" smtClean="0"/>
              <a:t>B. </a:t>
            </a:r>
            <a:r>
              <a:rPr lang="en-US" dirty="0" smtClean="0"/>
              <a:t>Knowledge and Understanding</a:t>
            </a:r>
            <a:endParaRPr lang="en-US" dirty="0" smtClean="0"/>
          </a:p>
          <a:p>
            <a:pPr lvl="1"/>
            <a:r>
              <a:rPr lang="en-US" dirty="0" smtClean="0"/>
              <a:t>Extent to which the research relates to the subject area/discipline used to explore the research question.</a:t>
            </a:r>
            <a:endParaRPr lang="en-US" dirty="0" smtClean="0"/>
          </a:p>
          <a:p>
            <a:r>
              <a:rPr lang="en-US" dirty="0" smtClean="0"/>
              <a:t>C. </a:t>
            </a:r>
            <a:r>
              <a:rPr lang="en-US" dirty="0" smtClean="0"/>
              <a:t>Critical Thinking</a:t>
            </a:r>
            <a:endParaRPr lang="en-US" dirty="0" smtClean="0"/>
          </a:p>
          <a:p>
            <a:pPr lvl="1"/>
            <a:r>
              <a:rPr lang="en-US" dirty="0" smtClean="0"/>
              <a:t>Extent to which critical- thinking skills have been used to analyze and evaluate the research undertaken.</a:t>
            </a:r>
            <a:endParaRPr lang="en-US" dirty="0" smtClean="0"/>
          </a:p>
        </p:txBody>
      </p:sp>
    </p:spTree>
    <p:extLst>
      <p:ext uri="{BB962C8B-B14F-4D97-AF65-F5344CB8AC3E}">
        <p14:creationId xmlns:p14="http://schemas.microsoft.com/office/powerpoint/2010/main" val="30910216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1" y="4372168"/>
            <a:ext cx="7543800" cy="1143000"/>
          </a:xfrm>
        </p:spPr>
        <p:txBody>
          <a:bodyPr/>
          <a:lstStyle/>
          <a:p>
            <a:r>
              <a:rPr lang="en-US" dirty="0"/>
              <a:t>Extended Essay Criterion</a:t>
            </a:r>
          </a:p>
        </p:txBody>
      </p:sp>
      <p:sp>
        <p:nvSpPr>
          <p:cNvPr id="3" name="Content Placeholder 2"/>
          <p:cNvSpPr>
            <a:spLocks noGrp="1"/>
          </p:cNvSpPr>
          <p:nvPr>
            <p:ph sz="quarter" idx="13"/>
          </p:nvPr>
        </p:nvSpPr>
        <p:spPr>
          <a:xfrm>
            <a:off x="1143000" y="731520"/>
            <a:ext cx="6934200" cy="3474720"/>
          </a:xfrm>
        </p:spPr>
        <p:txBody>
          <a:bodyPr>
            <a:normAutofit/>
          </a:bodyPr>
          <a:lstStyle/>
          <a:p>
            <a:r>
              <a:rPr lang="en-US" dirty="0"/>
              <a:t>D. Presentation</a:t>
            </a:r>
          </a:p>
          <a:p>
            <a:pPr lvl="1"/>
            <a:r>
              <a:rPr lang="en-US" dirty="0"/>
              <a:t>Extent to which the presentation follows standard format expected for academic writing and effective communication.</a:t>
            </a:r>
          </a:p>
          <a:p>
            <a:r>
              <a:rPr lang="en-US" dirty="0" smtClean="0"/>
              <a:t>E</a:t>
            </a:r>
            <a:r>
              <a:rPr lang="en-US" dirty="0" smtClean="0"/>
              <a:t>. </a:t>
            </a:r>
            <a:r>
              <a:rPr lang="en-US" dirty="0" smtClean="0"/>
              <a:t>Engagement</a:t>
            </a:r>
            <a:endParaRPr lang="en-US" dirty="0" smtClean="0"/>
          </a:p>
          <a:p>
            <a:pPr lvl="1"/>
            <a:r>
              <a:rPr lang="en-US" dirty="0" smtClean="0"/>
              <a:t>Assesses student engagement with their research focus and the research process.</a:t>
            </a:r>
            <a:endParaRPr lang="en-US" dirty="0" smtClean="0"/>
          </a:p>
          <a:p>
            <a:pPr marL="45720" indent="0">
              <a:buNone/>
            </a:pPr>
            <a:endParaRPr lang="en-US" dirty="0"/>
          </a:p>
        </p:txBody>
      </p:sp>
    </p:spTree>
    <p:extLst>
      <p:ext uri="{BB962C8B-B14F-4D97-AF65-F5344CB8AC3E}">
        <p14:creationId xmlns:p14="http://schemas.microsoft.com/office/powerpoint/2010/main" val="34633177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Moderation</a:t>
            </a:r>
            <a:endParaRPr lang="en-US" dirty="0"/>
          </a:p>
        </p:txBody>
      </p:sp>
      <p:sp>
        <p:nvSpPr>
          <p:cNvPr id="3" name="Content Placeholder 2"/>
          <p:cNvSpPr>
            <a:spLocks noGrp="1"/>
          </p:cNvSpPr>
          <p:nvPr>
            <p:ph sz="quarter" idx="13"/>
          </p:nvPr>
        </p:nvSpPr>
        <p:spPr/>
        <p:txBody>
          <a:bodyPr>
            <a:normAutofit lnSpcReduction="10000"/>
          </a:bodyPr>
          <a:lstStyle/>
          <a:p>
            <a:r>
              <a:rPr lang="en-US" dirty="0" smtClean="0"/>
              <a:t>All Extended Essay Scores are submitted to IB</a:t>
            </a:r>
          </a:p>
          <a:p>
            <a:endParaRPr lang="en-US" dirty="0"/>
          </a:p>
          <a:p>
            <a:r>
              <a:rPr lang="en-US" dirty="0"/>
              <a:t>IB will request a sample of student reports that demonstrate scores in the top, middle and lower </a:t>
            </a:r>
            <a:r>
              <a:rPr lang="en-US" dirty="0" err="1"/>
              <a:t>markbands</a:t>
            </a:r>
            <a:r>
              <a:rPr lang="en-US" dirty="0"/>
              <a:t>.</a:t>
            </a:r>
          </a:p>
          <a:p>
            <a:endParaRPr lang="en-US" dirty="0" smtClean="0"/>
          </a:p>
          <a:p>
            <a:r>
              <a:rPr lang="en-US" dirty="0" smtClean="0"/>
              <a:t>Essays are registered within a subject area and samples will be requested from each subject area at the school.</a:t>
            </a:r>
            <a:endParaRPr lang="en-US" dirty="0"/>
          </a:p>
        </p:txBody>
      </p:sp>
    </p:spTree>
    <p:extLst>
      <p:ext uri="{BB962C8B-B14F-4D97-AF65-F5344CB8AC3E}">
        <p14:creationId xmlns:p14="http://schemas.microsoft.com/office/powerpoint/2010/main" val="20313024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None/>
            </a:pPr>
            <a:r>
              <a:rPr lang="en-US" sz="3200" dirty="0" smtClean="0"/>
              <a:t>Culminating Experiences across the IB Continuum</a:t>
            </a:r>
            <a:endParaRPr lang="en-US" sz="3200" dirty="0"/>
          </a:p>
        </p:txBody>
      </p:sp>
      <p:sp>
        <p:nvSpPr>
          <p:cNvPr id="4" name="Flowchart: Process 3"/>
          <p:cNvSpPr/>
          <p:nvPr/>
        </p:nvSpPr>
        <p:spPr>
          <a:xfrm>
            <a:off x="1447800" y="533400"/>
            <a:ext cx="6858000" cy="61264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Primary Years </a:t>
            </a:r>
            <a:r>
              <a:rPr lang="en-US" dirty="0" err="1" smtClean="0"/>
              <a:t>Programme</a:t>
            </a:r>
            <a:endParaRPr lang="en-US" dirty="0" smtClean="0"/>
          </a:p>
          <a:p>
            <a:pPr algn="ctr"/>
            <a:r>
              <a:rPr lang="en-US" dirty="0" smtClean="0"/>
              <a:t>The Exhibition</a:t>
            </a:r>
            <a:endParaRPr lang="en-US" dirty="0"/>
          </a:p>
        </p:txBody>
      </p:sp>
      <p:sp>
        <p:nvSpPr>
          <p:cNvPr id="5" name="Flowchart: Process 4"/>
          <p:cNvSpPr/>
          <p:nvPr/>
        </p:nvSpPr>
        <p:spPr>
          <a:xfrm>
            <a:off x="1447800" y="1981200"/>
            <a:ext cx="6858000" cy="61264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Middle Years </a:t>
            </a:r>
            <a:r>
              <a:rPr lang="en-US" dirty="0" err="1" smtClean="0"/>
              <a:t>Programme</a:t>
            </a:r>
            <a:endParaRPr lang="en-US" dirty="0" smtClean="0"/>
          </a:p>
          <a:p>
            <a:pPr algn="ctr"/>
            <a:r>
              <a:rPr lang="en-US" dirty="0" smtClean="0"/>
              <a:t>The Personal Project</a:t>
            </a:r>
            <a:endParaRPr lang="en-US" dirty="0"/>
          </a:p>
        </p:txBody>
      </p:sp>
      <p:sp>
        <p:nvSpPr>
          <p:cNvPr id="6" name="Flowchart: Process 5"/>
          <p:cNvSpPr/>
          <p:nvPr/>
        </p:nvSpPr>
        <p:spPr>
          <a:xfrm>
            <a:off x="1447800" y="3415145"/>
            <a:ext cx="6858000" cy="61264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Diploma </a:t>
            </a:r>
            <a:r>
              <a:rPr lang="en-US" dirty="0" err="1" smtClean="0"/>
              <a:t>Programme</a:t>
            </a:r>
            <a:endParaRPr lang="en-US" dirty="0" smtClean="0"/>
          </a:p>
          <a:p>
            <a:pPr algn="ctr"/>
            <a:r>
              <a:rPr lang="en-US" dirty="0" smtClean="0"/>
              <a:t>The Extended Essay</a:t>
            </a:r>
          </a:p>
        </p:txBody>
      </p:sp>
      <p:sp>
        <p:nvSpPr>
          <p:cNvPr id="7" name="Down Arrow 6"/>
          <p:cNvSpPr/>
          <p:nvPr/>
        </p:nvSpPr>
        <p:spPr>
          <a:xfrm>
            <a:off x="4634484" y="1159903"/>
            <a:ext cx="484632" cy="8212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4634484" y="2593848"/>
            <a:ext cx="484632" cy="8212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13231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yp.maartenscollege.nl/Media/view/6774/Personal-Project+text+image+websit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143000"/>
            <a:ext cx="7962900" cy="4419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18844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Personal Project</a:t>
            </a:r>
            <a:endParaRPr lang="en-US" dirty="0"/>
          </a:p>
        </p:txBody>
      </p:sp>
      <p:sp>
        <p:nvSpPr>
          <p:cNvPr id="3" name="Content Placeholder 2"/>
          <p:cNvSpPr>
            <a:spLocks noGrp="1"/>
          </p:cNvSpPr>
          <p:nvPr>
            <p:ph sz="quarter" idx="13"/>
          </p:nvPr>
        </p:nvSpPr>
        <p:spPr>
          <a:xfrm>
            <a:off x="1143000" y="731520"/>
            <a:ext cx="6400800" cy="3688080"/>
          </a:xfrm>
        </p:spPr>
        <p:txBody>
          <a:bodyPr>
            <a:normAutofit fontScale="92500" lnSpcReduction="10000"/>
          </a:bodyPr>
          <a:lstStyle/>
          <a:p>
            <a:r>
              <a:rPr lang="en-US" dirty="0"/>
              <a:t>A</a:t>
            </a:r>
            <a:r>
              <a:rPr lang="en-US" dirty="0" smtClean="0"/>
              <a:t>n </a:t>
            </a:r>
            <a:r>
              <a:rPr lang="en-US" dirty="0"/>
              <a:t>excellent opportunity for students to produce a truly personal and often creative product/outcome and to demonstrate a consolidation of their learning in the MYP. </a:t>
            </a:r>
            <a:endParaRPr lang="en-US" dirty="0" smtClean="0"/>
          </a:p>
          <a:p>
            <a:r>
              <a:rPr lang="en-US" dirty="0" smtClean="0"/>
              <a:t>The </a:t>
            </a:r>
            <a:r>
              <a:rPr lang="en-US" dirty="0"/>
              <a:t>project offers many opportunities for differentiation of learning and expression according to students’ individual needs. </a:t>
            </a:r>
            <a:endParaRPr lang="en-US" dirty="0" smtClean="0"/>
          </a:p>
          <a:p>
            <a:r>
              <a:rPr lang="en-US" dirty="0" smtClean="0"/>
              <a:t>The </a:t>
            </a:r>
            <a:r>
              <a:rPr lang="en-US" dirty="0"/>
              <a:t>personal nature of the project is important; the project should revolve around a challenge that motivates and interests the individual student. </a:t>
            </a:r>
            <a:endParaRPr lang="en-US" dirty="0" smtClean="0"/>
          </a:p>
          <a:p>
            <a:r>
              <a:rPr lang="en-US" dirty="0" smtClean="0"/>
              <a:t>Each </a:t>
            </a:r>
            <a:r>
              <a:rPr lang="en-US" dirty="0"/>
              <a:t>student develops a personal project independently</a:t>
            </a:r>
          </a:p>
        </p:txBody>
      </p:sp>
    </p:spTree>
    <p:extLst>
      <p:ext uri="{BB962C8B-B14F-4D97-AF65-F5344CB8AC3E}">
        <p14:creationId xmlns:p14="http://schemas.microsoft.com/office/powerpoint/2010/main" val="36007757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Project Supervisors</a:t>
            </a:r>
            <a:endParaRPr lang="en-US" dirty="0"/>
          </a:p>
        </p:txBody>
      </p:sp>
      <p:sp>
        <p:nvSpPr>
          <p:cNvPr id="3" name="Content Placeholder 2"/>
          <p:cNvSpPr>
            <a:spLocks noGrp="1"/>
          </p:cNvSpPr>
          <p:nvPr>
            <p:ph sz="quarter" idx="13"/>
          </p:nvPr>
        </p:nvSpPr>
        <p:spPr/>
        <p:txBody>
          <a:bodyPr/>
          <a:lstStyle/>
          <a:p>
            <a:r>
              <a:rPr lang="en-US" dirty="0" smtClean="0"/>
              <a:t>Students will all be scheduled into an EPIC IV class.</a:t>
            </a:r>
          </a:p>
          <a:p>
            <a:r>
              <a:rPr lang="en-US" dirty="0" smtClean="0"/>
              <a:t>Each class will have a teacher overseeing their PP progress and facilitating their completion of the requirements.</a:t>
            </a:r>
          </a:p>
          <a:p>
            <a:r>
              <a:rPr lang="en-US" dirty="0" smtClean="0"/>
              <a:t>Assign students a grade based on the MYP criterion for the Personal Project</a:t>
            </a:r>
            <a:endParaRPr lang="en-US" dirty="0"/>
          </a:p>
        </p:txBody>
      </p:sp>
    </p:spTree>
    <p:extLst>
      <p:ext uri="{BB962C8B-B14F-4D97-AF65-F5344CB8AC3E}">
        <p14:creationId xmlns:p14="http://schemas.microsoft.com/office/powerpoint/2010/main" val="20344948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than just the Project</a:t>
            </a:r>
            <a:endParaRPr lang="en-US" dirty="0"/>
          </a:p>
        </p:txBody>
      </p:sp>
      <p:sp>
        <p:nvSpPr>
          <p:cNvPr id="3" name="Content Placeholder 2"/>
          <p:cNvSpPr>
            <a:spLocks noGrp="1"/>
          </p:cNvSpPr>
          <p:nvPr>
            <p:ph sz="quarter" idx="13"/>
          </p:nvPr>
        </p:nvSpPr>
        <p:spPr/>
        <p:txBody>
          <a:bodyPr/>
          <a:lstStyle/>
          <a:p>
            <a:r>
              <a:rPr lang="en-US" dirty="0" smtClean="0"/>
              <a:t>The personal journey is the main focus of The Personal Project.  It is not just about what it created, as some students may fall short, but rather the learning experience along the way.</a:t>
            </a:r>
          </a:p>
          <a:p>
            <a:r>
              <a:rPr lang="en-US" dirty="0" smtClean="0"/>
              <a:t>Other focuses-</a:t>
            </a:r>
          </a:p>
          <a:p>
            <a:pPr lvl="1"/>
            <a:r>
              <a:rPr lang="en-US" dirty="0" smtClean="0"/>
              <a:t>Process Journal- documents the steps taken throughout the experience</a:t>
            </a:r>
          </a:p>
          <a:p>
            <a:pPr lvl="1"/>
            <a:r>
              <a:rPr lang="en-US" dirty="0" smtClean="0"/>
              <a:t>Report</a:t>
            </a:r>
          </a:p>
          <a:p>
            <a:pPr lvl="1"/>
            <a:r>
              <a:rPr lang="en-US" dirty="0" smtClean="0"/>
              <a:t>Presentation- Project Exhibition</a:t>
            </a:r>
            <a:endParaRPr lang="en-US" dirty="0"/>
          </a:p>
        </p:txBody>
      </p:sp>
    </p:spTree>
    <p:extLst>
      <p:ext uri="{BB962C8B-B14F-4D97-AF65-F5344CB8AC3E}">
        <p14:creationId xmlns:p14="http://schemas.microsoft.com/office/powerpoint/2010/main" val="26566550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297" t="12188" r="3210" b="30257"/>
          <a:stretch/>
        </p:blipFill>
        <p:spPr>
          <a:xfrm rot="20693417">
            <a:off x="253430" y="207264"/>
            <a:ext cx="3228109" cy="353291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444943">
            <a:off x="4342767" y="47809"/>
            <a:ext cx="5346845" cy="337832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618" y="3581400"/>
            <a:ext cx="5067300" cy="31623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123868">
            <a:off x="5477485" y="4465491"/>
            <a:ext cx="3077406" cy="2047874"/>
          </a:xfrm>
          <a:prstGeom prst="rect">
            <a:avLst/>
          </a:prstGeom>
        </p:spPr>
      </p:pic>
    </p:spTree>
    <p:extLst>
      <p:ext uri="{BB962C8B-B14F-4D97-AF65-F5344CB8AC3E}">
        <p14:creationId xmlns:p14="http://schemas.microsoft.com/office/powerpoint/2010/main" val="41153187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Project Report</a:t>
            </a:r>
            <a:endParaRPr lang="en-US" dirty="0"/>
          </a:p>
        </p:txBody>
      </p:sp>
      <p:sp>
        <p:nvSpPr>
          <p:cNvPr id="3" name="Content Placeholder 2"/>
          <p:cNvSpPr>
            <a:spLocks noGrp="1"/>
          </p:cNvSpPr>
          <p:nvPr>
            <p:ph sz="quarter" idx="13"/>
          </p:nvPr>
        </p:nvSpPr>
        <p:spPr/>
        <p:txBody>
          <a:bodyPr>
            <a:normAutofit fontScale="70000" lnSpcReduction="20000"/>
          </a:bodyPr>
          <a:lstStyle/>
          <a:p>
            <a:pPr marL="45720" indent="0">
              <a:buNone/>
            </a:pPr>
            <a:r>
              <a:rPr lang="en-US" b="1" dirty="0"/>
              <a:t>Final Report Requirements</a:t>
            </a:r>
            <a:endParaRPr lang="en-US" dirty="0"/>
          </a:p>
          <a:p>
            <a:pPr lvl="0"/>
            <a:r>
              <a:rPr lang="en-US" dirty="0"/>
              <a:t>Signed Academic Honesty Sheet</a:t>
            </a:r>
          </a:p>
          <a:p>
            <a:pPr lvl="0"/>
            <a:r>
              <a:rPr lang="en-US" dirty="0"/>
              <a:t>Title Page including title, student name, school and date submitted</a:t>
            </a:r>
          </a:p>
          <a:p>
            <a:pPr lvl="0"/>
            <a:r>
              <a:rPr lang="en-US" dirty="0"/>
              <a:t>Table of Contents</a:t>
            </a:r>
          </a:p>
          <a:p>
            <a:pPr lvl="0"/>
            <a:r>
              <a:rPr lang="en-US" dirty="0"/>
              <a:t>1500-3500 words, NOT counting the Title Page, Works Cited page, or Appendices.</a:t>
            </a:r>
          </a:p>
          <a:p>
            <a:pPr lvl="0"/>
            <a:r>
              <a:rPr lang="en-US" dirty="0"/>
              <a:t>A section for each criterion with headings identifying Criterion A: Investigating, Criterion B: Planning, Criterion C: Taking Action, and Criterion D: Reflecting</a:t>
            </a:r>
          </a:p>
          <a:p>
            <a:pPr lvl="0"/>
            <a:r>
              <a:rPr lang="en-US" dirty="0"/>
              <a:t>Use of and in-text citations for a minimum of 10 sources within the essay</a:t>
            </a:r>
          </a:p>
          <a:p>
            <a:pPr lvl="0"/>
            <a:r>
              <a:rPr lang="en-US" dirty="0"/>
              <a:t>All citations must be in APA Sixth Edition format</a:t>
            </a:r>
          </a:p>
          <a:p>
            <a:pPr lvl="0"/>
            <a:r>
              <a:rPr lang="en-US" dirty="0"/>
              <a:t>Works Cited Page in APA Sixth Edition format</a:t>
            </a:r>
          </a:p>
          <a:p>
            <a:endParaRPr lang="en-US" dirty="0"/>
          </a:p>
        </p:txBody>
      </p:sp>
    </p:spTree>
    <p:extLst>
      <p:ext uri="{BB962C8B-B14F-4D97-AF65-F5344CB8AC3E}">
        <p14:creationId xmlns:p14="http://schemas.microsoft.com/office/powerpoint/2010/main" val="27291788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0"/>
            <a:ext cx="8077200" cy="1143000"/>
          </a:xfrm>
        </p:spPr>
        <p:txBody>
          <a:bodyPr/>
          <a:lstStyle/>
          <a:p>
            <a:r>
              <a:rPr lang="en-US" dirty="0" smtClean="0"/>
              <a:t>Personal Project Criterion</a:t>
            </a:r>
            <a:endParaRPr lang="en-US" dirty="0"/>
          </a:p>
        </p:txBody>
      </p:sp>
      <p:sp>
        <p:nvSpPr>
          <p:cNvPr id="3" name="Content Placeholder 2"/>
          <p:cNvSpPr>
            <a:spLocks noGrp="1"/>
          </p:cNvSpPr>
          <p:nvPr>
            <p:ph sz="quarter" idx="13"/>
          </p:nvPr>
        </p:nvSpPr>
        <p:spPr>
          <a:xfrm>
            <a:off x="609600" y="731520"/>
            <a:ext cx="7772400" cy="4373880"/>
          </a:xfrm>
        </p:spPr>
        <p:txBody>
          <a:bodyPr>
            <a:normAutofit fontScale="70000" lnSpcReduction="20000"/>
          </a:bodyPr>
          <a:lstStyle/>
          <a:p>
            <a:r>
              <a:rPr lang="en-US" b="1" dirty="0" smtClean="0"/>
              <a:t>A. Investigating</a:t>
            </a:r>
          </a:p>
          <a:p>
            <a:pPr lvl="1"/>
            <a:r>
              <a:rPr lang="en-US" dirty="0" smtClean="0"/>
              <a:t>Define and goal and global context, based on interest</a:t>
            </a:r>
          </a:p>
          <a:p>
            <a:pPr lvl="1"/>
            <a:r>
              <a:rPr lang="en-US" dirty="0" smtClean="0"/>
              <a:t>Identify prior learning and subject specific knowledge</a:t>
            </a:r>
          </a:p>
          <a:p>
            <a:pPr lvl="1"/>
            <a:r>
              <a:rPr lang="en-US" dirty="0" smtClean="0"/>
              <a:t>Research skills</a:t>
            </a:r>
          </a:p>
          <a:p>
            <a:r>
              <a:rPr lang="en-US" b="1" dirty="0" smtClean="0"/>
              <a:t>B. Planning</a:t>
            </a:r>
          </a:p>
          <a:p>
            <a:pPr lvl="1"/>
            <a:r>
              <a:rPr lang="en-US" dirty="0" smtClean="0"/>
              <a:t>Develop criteria for the product/outcome</a:t>
            </a:r>
          </a:p>
          <a:p>
            <a:pPr lvl="1"/>
            <a:r>
              <a:rPr lang="en-US" dirty="0" smtClean="0"/>
              <a:t>Plan and record development process</a:t>
            </a:r>
          </a:p>
          <a:p>
            <a:pPr lvl="1"/>
            <a:r>
              <a:rPr lang="en-US" dirty="0" smtClean="0"/>
              <a:t>Demonstrate self management skills</a:t>
            </a:r>
          </a:p>
          <a:p>
            <a:r>
              <a:rPr lang="en-US" b="1" dirty="0" smtClean="0"/>
              <a:t>C. Taking Action</a:t>
            </a:r>
          </a:p>
          <a:p>
            <a:pPr lvl="1"/>
            <a:r>
              <a:rPr lang="en-US" dirty="0" smtClean="0"/>
              <a:t>Create a product in response to the goal, global context and criteria</a:t>
            </a:r>
          </a:p>
          <a:p>
            <a:pPr lvl="1"/>
            <a:r>
              <a:rPr lang="en-US" dirty="0" smtClean="0"/>
              <a:t>Demonstrate thinking skills</a:t>
            </a:r>
          </a:p>
          <a:p>
            <a:pPr lvl="1"/>
            <a:r>
              <a:rPr lang="en-US" dirty="0" smtClean="0"/>
              <a:t>Demonstrate communication and social skills</a:t>
            </a:r>
          </a:p>
          <a:p>
            <a:r>
              <a:rPr lang="en-US" b="1" dirty="0" smtClean="0"/>
              <a:t>D. Reflecting</a:t>
            </a:r>
          </a:p>
          <a:p>
            <a:pPr lvl="1"/>
            <a:r>
              <a:rPr lang="en-US" dirty="0" smtClean="0"/>
              <a:t>Evaluate quality of product against criteria</a:t>
            </a:r>
          </a:p>
          <a:p>
            <a:pPr lvl="1"/>
            <a:r>
              <a:rPr lang="en-US" dirty="0" smtClean="0"/>
              <a:t>Reflect on how the project has extended their knowledge and understanding</a:t>
            </a:r>
          </a:p>
          <a:p>
            <a:pPr lvl="1"/>
            <a:r>
              <a:rPr lang="en-US" dirty="0" smtClean="0"/>
              <a:t>Reflect on development as an IB learner</a:t>
            </a:r>
            <a:endParaRPr lang="en-US" dirty="0"/>
          </a:p>
        </p:txBody>
      </p:sp>
    </p:spTree>
    <p:extLst>
      <p:ext uri="{BB962C8B-B14F-4D97-AF65-F5344CB8AC3E}">
        <p14:creationId xmlns:p14="http://schemas.microsoft.com/office/powerpoint/2010/main" val="3464002141"/>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3122</TotalTime>
  <Words>880</Words>
  <Application>Microsoft Office PowerPoint</Application>
  <PresentationFormat>On-screen Show (4:3)</PresentationFormat>
  <Paragraphs>99</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Georgia</vt:lpstr>
      <vt:lpstr>Trebuchet MS</vt:lpstr>
      <vt:lpstr>Slipstream</vt:lpstr>
      <vt:lpstr>Culminating Experiences</vt:lpstr>
      <vt:lpstr>Culminating Experiences across the IB Continuum</vt:lpstr>
      <vt:lpstr>PowerPoint Presentation</vt:lpstr>
      <vt:lpstr>The Personal Project</vt:lpstr>
      <vt:lpstr>Personal Project Supervisors</vt:lpstr>
      <vt:lpstr>More than just the Project</vt:lpstr>
      <vt:lpstr>PowerPoint Presentation</vt:lpstr>
      <vt:lpstr>Personal Project Report</vt:lpstr>
      <vt:lpstr>Personal Project Criterion</vt:lpstr>
      <vt:lpstr>Moderation</vt:lpstr>
      <vt:lpstr>PowerPoint Presentation</vt:lpstr>
      <vt:lpstr>The Extended Essay</vt:lpstr>
      <vt:lpstr>Correlation</vt:lpstr>
      <vt:lpstr>Topic Selection</vt:lpstr>
      <vt:lpstr>Starting the EE</vt:lpstr>
      <vt:lpstr>EE Mentors</vt:lpstr>
      <vt:lpstr>Extended Essay Criterion</vt:lpstr>
      <vt:lpstr>Extended Essay Criterion</vt:lpstr>
      <vt:lpstr>Moderation</vt:lpstr>
    </vt:vector>
  </TitlesOfParts>
  <Company>Grand Rapids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Culminating Projects</dc:title>
  <dc:creator>CharlotteVandervliet</dc:creator>
  <cp:lastModifiedBy>Charlotte Vandervliet</cp:lastModifiedBy>
  <cp:revision>19</cp:revision>
  <dcterms:created xsi:type="dcterms:W3CDTF">2016-02-08T15:20:54Z</dcterms:created>
  <dcterms:modified xsi:type="dcterms:W3CDTF">2018-01-09T14:57:58Z</dcterms:modified>
</cp:coreProperties>
</file>